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embeddings/oleObject4.bin" ContentType="application/vnd.openxmlformats-officedocument.oleObject"/>
  <Override PartName="/ppt/notesSlides/notesSlide9.xml" ContentType="application/vnd.openxmlformats-officedocument.presentationml.notesSlide+xml"/>
  <Override PartName="/ppt/notesSlides/notesSlide12.xml" ContentType="application/vnd.openxmlformats-officedocument.presentationml.notesSlide+xml"/>
  <Override PartName="/ppt/embeddings/oleObject2.bin" ContentType="application/vnd.openxmlformats-officedocument.oleObject"/>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ms-office.legacyDiagramTex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embeddings/oleObject5.bin" ContentType="application/vnd.openxmlformats-officedocument.oleObject"/>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embeddings/oleObject3.bin" ContentType="application/vnd.openxmlformats-officedocument.oleObject"/>
  <Override PartName="/ppt/notesSlides/notesSlide8.xml" ContentType="application/vnd.openxmlformats-officedocument.presentationml.notesSlide+xml"/>
  <Override PartName="/ppt/notesSlides/notesSlide11.xml" ContentType="application/vnd.openxmlformats-officedocument.presentationml.notesSlide+xml"/>
  <Override PartName="/ppt/embeddings/oleObject1.bin" ContentType="application/vnd.openxmlformats-officedocument.oleObject"/>
  <Override PartName="/ppt/notesSlides/notesSlide6.xml" ContentType="application/vnd.openxmlformats-officedocument.presentationml.notesSlide+xml"/>
  <Override PartName="/ppt/legacyDocTextInfo.bin" ContentType="application/vnd.ms-office.legacyDocTextInfo"/>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sldIdLst>
    <p:sldId id="257" r:id="rId2"/>
    <p:sldId id="258" r:id="rId3"/>
    <p:sldId id="260" r:id="rId4"/>
    <p:sldId id="293" r:id="rId5"/>
    <p:sldId id="297" r:id="rId6"/>
    <p:sldId id="298" r:id="rId7"/>
    <p:sldId id="294" r:id="rId8"/>
    <p:sldId id="299" r:id="rId9"/>
    <p:sldId id="295" r:id="rId10"/>
    <p:sldId id="296" r:id="rId11"/>
    <p:sldId id="265" r:id="rId12"/>
    <p:sldId id="266" r:id="rId13"/>
    <p:sldId id="267" r:id="rId14"/>
    <p:sldId id="268" r:id="rId15"/>
    <p:sldId id="269" r:id="rId16"/>
    <p:sldId id="270" r:id="rId17"/>
    <p:sldId id="272" r:id="rId18"/>
    <p:sldId id="285" r:id="rId19"/>
    <p:sldId id="286" r:id="rId20"/>
    <p:sldId id="288" r:id="rId21"/>
    <p:sldId id="289" r:id="rId22"/>
    <p:sldId id="300" r:id="rId23"/>
    <p:sldId id="301" r:id="rId24"/>
    <p:sldId id="303" r:id="rId25"/>
    <p:sldId id="305" r:id="rId26"/>
    <p:sldId id="309" r:id="rId27"/>
    <p:sldId id="310" r:id="rId28"/>
    <p:sldId id="304" r:id="rId29"/>
    <p:sldId id="306" r:id="rId30"/>
    <p:sldId id="311" r:id="rId31"/>
    <p:sldId id="312" r:id="rId32"/>
    <p:sldId id="302" r:id="rId33"/>
    <p:sldId id="313" r:id="rId34"/>
    <p:sldId id="314" r:id="rId35"/>
    <p:sldId id="307" r:id="rId36"/>
    <p:sldId id="308"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01" autoAdjust="0"/>
  </p:normalViewPr>
  <p:slideViewPr>
    <p:cSldViewPr snapToGrid="0">
      <p:cViewPr varScale="1">
        <p:scale>
          <a:sx n="59" d="100"/>
          <a:sy n="59" d="100"/>
        </p:scale>
        <p:origin x="-13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8" Type="http://schemas.microsoft.com/office/2006/relationships/legacyDiagramText" Target="legacyDiagramText8.bin"/><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7.vml.rels><?xml version="1.0" encoding="UTF-8" standalone="yes"?>
<Relationships xmlns="http://schemas.openxmlformats.org/package/2006/relationships"><Relationship Id="rId8" Type="http://schemas.microsoft.com/office/2006/relationships/legacyDiagramText" Target="legacyDiagramText16.bin"/><Relationship Id="rId3" Type="http://schemas.microsoft.com/office/2006/relationships/legacyDiagramText" Target="legacyDiagramText11.bin"/><Relationship Id="rId7" Type="http://schemas.microsoft.com/office/2006/relationships/legacyDiagramText" Target="legacyDiagramText15.bin"/><Relationship Id="rId2" Type="http://schemas.microsoft.com/office/2006/relationships/legacyDiagramText" Target="legacyDiagramText10.bin"/><Relationship Id="rId1" Type="http://schemas.microsoft.com/office/2006/relationships/legacyDiagramText" Target="legacyDiagramText9.bin"/><Relationship Id="rId6" Type="http://schemas.microsoft.com/office/2006/relationships/legacyDiagramText" Target="legacyDiagramText14.bin"/><Relationship Id="rId5" Type="http://schemas.microsoft.com/office/2006/relationships/legacyDiagramText" Target="legacyDiagramText13.bin"/><Relationship Id="rId4" Type="http://schemas.microsoft.com/office/2006/relationships/legacyDiagramText" Target="legacyDiagramText12.bin"/><Relationship Id="rId9" Type="http://schemas.microsoft.com/office/2006/relationships/legacyDiagramText" Target="legacyDiagramText17.bin"/></Relationships>
</file>

<file path=ppt/drawings/_rels/vmlDrawing8.vml.rels><?xml version="1.0" encoding="UTF-8" standalone="yes"?>
<Relationships xmlns="http://schemas.openxmlformats.org/package/2006/relationships"><Relationship Id="rId3" Type="http://schemas.microsoft.com/office/2006/relationships/legacyDiagramText" Target="legacyDiagramText20.bin"/><Relationship Id="rId2" Type="http://schemas.microsoft.com/office/2006/relationships/legacyDiagramText" Target="legacyDiagramText19.bin"/><Relationship Id="rId1" Type="http://schemas.microsoft.com/office/2006/relationships/legacyDiagramText" Target="legacyDiagramText18.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0372E49-BE59-41C4-B6D9-22A20BE282CF}" type="datetimeFigureOut">
              <a:rPr lang="en-US"/>
              <a:pPr>
                <a:defRPr/>
              </a:pPr>
              <a:t>11/20/2009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5B3ECF17-0B03-4594-BF2C-F89CE83CBBB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1ADB252-88EA-448E-8D50-88D2E012B22F}" type="slidenum">
              <a:rPr lang="en-US"/>
              <a:pPr fontAlgn="base">
                <a:spcBef>
                  <a:spcPct val="0"/>
                </a:spcBef>
                <a:spcAft>
                  <a:spcPct val="0"/>
                </a:spcAft>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bwMode="auto">
          <a:noFill/>
          <a:ln>
            <a:solidFill>
              <a:srgbClr val="000000"/>
            </a:solidFill>
            <a:miter lim="800000"/>
            <a:headEnd/>
            <a:tailEnd/>
          </a:ln>
        </p:spPr>
      </p:sp>
      <p:sp>
        <p:nvSpPr>
          <p:cNvPr id="87043" name="Rectangle 3"/>
          <p:cNvSpPr>
            <a:spLocks noGrp="1"/>
          </p:cNvSpPr>
          <p:nvPr>
            <p:ph type="body" idx="1"/>
          </p:nvPr>
        </p:nvSpPr>
        <p:spPr bwMode="auto">
          <a:noFill/>
        </p:spPr>
        <p:txBody>
          <a:bodyPr wrap="square" numCol="1" anchor="t" anchorCtr="0" compatLnSpc="1">
            <a:prstTxWarp prst="textNoShape">
              <a:avLst/>
            </a:prstTxWarp>
          </a:bodyPr>
          <a:lstStyle/>
          <a:p>
            <a:pPr>
              <a:lnSpc>
                <a:spcPct val="90000"/>
              </a:lnSpc>
              <a:buFontTx/>
              <a:buChar char="•"/>
            </a:pPr>
            <a:r>
              <a:rPr lang="en-US" smtClean="0"/>
              <a:t>DCI was incorporated in 2002 with a core group of highly experienced IT professionals. Over the years DCI has done projects across a range of industries (Government, Banking, Investment Funds, Distribution &amp; General Retail).</a:t>
            </a:r>
          </a:p>
          <a:p>
            <a:pPr>
              <a:lnSpc>
                <a:spcPct val="90000"/>
              </a:lnSpc>
              <a:buFontTx/>
              <a:buChar char="•"/>
            </a:pPr>
            <a:r>
              <a:rPr lang="en-US" smtClean="0"/>
              <a:t>The core competence of DCI is software engineering (with a focus on Microsoft technologies), as well as Networking &amp; Internet Security.</a:t>
            </a:r>
          </a:p>
          <a:p>
            <a:pPr>
              <a:lnSpc>
                <a:spcPct val="90000"/>
              </a:lnSpc>
              <a:buFontTx/>
              <a:buChar char="•"/>
            </a:pPr>
            <a:r>
              <a:rPr lang="en-US" smtClean="0"/>
              <a:t>Some clients that DCI have done work for include:</a:t>
            </a:r>
          </a:p>
          <a:p>
            <a:pPr lvl="2">
              <a:lnSpc>
                <a:spcPct val="90000"/>
              </a:lnSpc>
              <a:buFontTx/>
              <a:buChar char="•"/>
            </a:pPr>
            <a:r>
              <a:rPr lang="en-US" smtClean="0"/>
              <a:t>Integrity Commission (Jamaica Government) - Development &amp; Implementation of Parliamentarian Declaration of Assets System</a:t>
            </a:r>
          </a:p>
          <a:p>
            <a:pPr lvl="2">
              <a:lnSpc>
                <a:spcPct val="90000"/>
              </a:lnSpc>
              <a:buFontTx/>
              <a:buChar char="•"/>
            </a:pPr>
            <a:r>
              <a:rPr lang="en-US" smtClean="0"/>
              <a:t>Student’s Loan Bureau (Jamaica Government) – Subcontracted to develop module to manage student loans and interest payments.</a:t>
            </a:r>
          </a:p>
          <a:p>
            <a:pPr lvl="2">
              <a:lnSpc>
                <a:spcPct val="90000"/>
              </a:lnSpc>
              <a:buFontTx/>
              <a:buChar char="•"/>
            </a:pPr>
            <a:r>
              <a:rPr lang="en-US" smtClean="0"/>
              <a:t>UNESCO (United Nations Educational, Scientific and Cultural Organization) – System Administration</a:t>
            </a:r>
          </a:p>
          <a:p>
            <a:pPr lvl="2">
              <a:lnSpc>
                <a:spcPct val="90000"/>
              </a:lnSpc>
              <a:buFontTx/>
              <a:buChar char="•"/>
            </a:pPr>
            <a:r>
              <a:rPr lang="en-US" smtClean="0"/>
              <a:t>IBM – Subcontracted to do system administration work for their customers</a:t>
            </a:r>
          </a:p>
          <a:p>
            <a:pPr lvl="2">
              <a:lnSpc>
                <a:spcPct val="90000"/>
              </a:lnSpc>
              <a:buFontTx/>
              <a:buChar char="•"/>
            </a:pPr>
            <a:r>
              <a:rPr lang="en-US" smtClean="0"/>
              <a:t>Jamaica National Small Business Loans – Developed Cash Collection Software, Loan Manager, Customization of Client Profiling System, Fixed Asset Management System &amp; Accrued Interest Calculator.</a:t>
            </a:r>
          </a:p>
          <a:p>
            <a:pPr lvl="2">
              <a:lnSpc>
                <a:spcPct val="90000"/>
              </a:lnSpc>
              <a:buFontTx/>
              <a:buChar char="•"/>
            </a:pPr>
            <a:r>
              <a:rPr lang="en-US" smtClean="0"/>
              <a:t>Grace Kennedy Group (Grace Food Processor’s Canning) – Factory Contractor’s Payroll</a:t>
            </a:r>
          </a:p>
          <a:p>
            <a:pPr lvl="2">
              <a:lnSpc>
                <a:spcPct val="90000"/>
              </a:lnSpc>
              <a:buFontTx/>
              <a:buChar char="•"/>
            </a:pPr>
            <a:r>
              <a:rPr lang="en-US" smtClean="0"/>
              <a:t>Grace Kennedy Group (Hi-Lo Food Stores) – Sales Reporting System, Purchase Forecasting &amp; Category Management System.</a:t>
            </a:r>
          </a:p>
          <a:p>
            <a:pPr>
              <a:lnSpc>
                <a:spcPct val="90000"/>
              </a:lnSpc>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p:spPr>
      </p:sp>
      <p:sp>
        <p:nvSpPr>
          <p:cNvPr id="96259" name="Rectangle 3"/>
          <p:cNvSpPr>
            <a:spLocks noGrp="1"/>
          </p:cNvSpPr>
          <p:nvPr>
            <p:ph type="body" idx="1"/>
          </p:nvPr>
        </p:nvSpPr>
        <p:spPr bwMode="auto">
          <a:noFill/>
        </p:spPr>
        <p:txBody>
          <a:bodyPr wrap="square" numCol="1" anchor="t" anchorCtr="0" compatLnSpc="1">
            <a:prstTxWarp prst="textNoShape">
              <a:avLst/>
            </a:prstTxWarp>
          </a:bodyPr>
          <a:lstStyle/>
          <a:p>
            <a:pPr marL="228600" indent="-228600"/>
            <a:r>
              <a:rPr lang="en-US" smtClean="0"/>
              <a:t>Updating ACORN to modern levels achieves two things:</a:t>
            </a:r>
          </a:p>
          <a:p>
            <a:pPr marL="228600" indent="-228600">
              <a:buFontTx/>
              <a:buAutoNum type="arabicPeriod"/>
            </a:pPr>
            <a:r>
              <a:rPr lang="en-US" smtClean="0"/>
              <a:t>It is easier to find persons with the skills to wok on current software versus that of 11 years ago.</a:t>
            </a:r>
          </a:p>
          <a:p>
            <a:pPr marL="228600" indent="-228600">
              <a:buFontTx/>
              <a:buAutoNum type="arabicPeriod"/>
            </a:pPr>
            <a:r>
              <a:rPr lang="en-US" smtClean="0"/>
              <a:t>We are able to take advantage of all the advances put into software platforms over the last few years – which to understate it - is a whole lot.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bwMode="auto">
          <a:noFill/>
          <a:ln>
            <a:solidFill>
              <a:srgbClr val="000000"/>
            </a:solidFill>
            <a:miter lim="800000"/>
            <a:headEnd/>
            <a:tailEnd/>
          </a:ln>
        </p:spPr>
      </p:sp>
      <p:sp>
        <p:nvSpPr>
          <p:cNvPr id="98307"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PDF Document generation needed to protect from unscrupulous persons copying WORD document and modifying it, as one man from St. Martin did purporting that he had an Anguilla company.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TextEdit="1"/>
          </p:cNvSpPr>
          <p:nvPr>
            <p:ph type="sldImg"/>
          </p:nvPr>
        </p:nvSpPr>
        <p:spPr bwMode="auto">
          <a:noFill/>
          <a:ln>
            <a:solidFill>
              <a:srgbClr val="000000"/>
            </a:solidFill>
            <a:miter lim="800000"/>
            <a:headEnd/>
            <a:tailEnd/>
          </a:ln>
        </p:spPr>
      </p:sp>
      <p:sp>
        <p:nvSpPr>
          <p:cNvPr id="91139" name="Rectangle 3"/>
          <p:cNvSpPr>
            <a:spLocks noGrp="1"/>
          </p:cNvSpPr>
          <p:nvPr>
            <p:ph type="body" idx="1"/>
          </p:nvPr>
        </p:nvSpPr>
        <p:spPr bwMode="auto">
          <a:noFill/>
        </p:spPr>
        <p:txBody>
          <a:bodyPr wrap="square" numCol="1" anchor="t" anchorCtr="0" compatLnSpc="1">
            <a:prstTxWarp prst="textNoShape">
              <a:avLst/>
            </a:prstTxWarp>
          </a:bodyPr>
          <a:lstStyle/>
          <a:p>
            <a:pPr>
              <a:buFontTx/>
              <a:buChar char="•"/>
            </a:pPr>
            <a:r>
              <a:rPr lang="en-US" smtClean="0"/>
              <a:t>ACORN components several generations behind modern versions.</a:t>
            </a:r>
          </a:p>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bwMode="auto">
          <a:noFill/>
          <a:ln>
            <a:solidFill>
              <a:srgbClr val="000000"/>
            </a:solidFill>
            <a:miter lim="800000"/>
            <a:headEnd/>
            <a:tailEnd/>
          </a:ln>
        </p:spPr>
      </p:sp>
      <p:sp>
        <p:nvSpPr>
          <p:cNvPr id="84995" name="Rectangle 3"/>
          <p:cNvSpPr>
            <a:spLocks noGrp="1"/>
          </p:cNvSpPr>
          <p:nvPr>
            <p:ph type="body" idx="1"/>
          </p:nvPr>
        </p:nvSpPr>
        <p:spPr bwMode="auto">
          <a:noFill/>
        </p:spPr>
        <p:txBody>
          <a:bodyPr wrap="square" numCol="1" anchor="t" anchorCtr="0" compatLnSpc="1">
            <a:prstTxWarp prst="textNoShape">
              <a:avLst/>
            </a:prstTxWarp>
          </a:bodyPr>
          <a:lstStyle/>
          <a:p>
            <a:r>
              <a:rPr lang="en-US" smtClean="0"/>
              <a:t>We see ourselves as playing an enabling role as the platform underpinning information flows between parties</a:t>
            </a:r>
          </a:p>
          <a:p>
            <a:r>
              <a:rPr lang="en-US" smtClean="0"/>
              <a:t>There have been many industries that have been revolutionized by integration across organizational boundaries between collaborating parties, in particular in Supply Chain Management. We believe the same thing can happen here.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noFill/>
          <a:ln>
            <a:solidFill>
              <a:srgbClr val="000000"/>
            </a:solidFill>
            <a:miter lim="800000"/>
            <a:headEnd/>
            <a:tailEnd/>
          </a:ln>
        </p:spPr>
      </p:sp>
      <p:sp>
        <p:nvSpPr>
          <p:cNvPr id="9421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6"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4"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2"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ChangeArrowheads="1" noTextEdit="1"/>
          </p:cNvSpPr>
          <p:nvPr>
            <p:ph type="sldImg"/>
          </p:nvPr>
        </p:nvSpPr>
        <p:spPr bwMode="auto">
          <a:xfrm>
            <a:off x="1152525" y="682625"/>
            <a:ext cx="4554538" cy="3416300"/>
          </a:xfrm>
          <a:noFill/>
          <a:ln>
            <a:solidFill>
              <a:srgbClr val="000000"/>
            </a:solidFill>
            <a:miter lim="800000"/>
            <a:headEnd/>
            <a:tailEnd/>
          </a:ln>
        </p:spPr>
      </p:sp>
      <p:sp>
        <p:nvSpPr>
          <p:cNvPr id="39938" name="Rectangle 3"/>
          <p:cNvSpPr>
            <a:spLocks noGrp="1" noChangeArrowheads="1"/>
          </p:cNvSpPr>
          <p:nvPr>
            <p:ph type="body" idx="1"/>
          </p:nvPr>
        </p:nvSpPr>
        <p:spPr bwMode="auto">
          <a:xfrm>
            <a:off x="914400" y="4325938"/>
            <a:ext cx="5029200" cy="4098925"/>
          </a:xfrm>
          <a:noFill/>
        </p:spPr>
        <p:txBody>
          <a:bodyPr wrap="square" numCol="1" anchor="t" anchorCtr="0" compatLnSpc="1">
            <a:prstTxWarp prst="textNoShape">
              <a:avLst/>
            </a:prstTxWarp>
          </a:bodyPr>
          <a:lstStyle/>
          <a:p>
            <a:pPr>
              <a:spcBef>
                <a:spcPct val="0"/>
              </a:spcBef>
            </a:pPr>
            <a:r>
              <a:rPr lang="en-US" smtClean="0"/>
              <a:t>Professional &amp; Const – maintenance of ACORN – Fujitsu (get figures for all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4198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Return on Investments = Revenue / Budget</a:t>
            </a:r>
          </a:p>
          <a:p>
            <a:pPr>
              <a:spcBef>
                <a:spcPct val="0"/>
              </a:spcBef>
            </a:pPr>
            <a:r>
              <a:rPr lang="en-US" smtClean="0"/>
              <a:t>For government’s investments, this has been such a great turn out. The #’s here are great and increase yearly.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Huge percent change from 2004 to 2005.                                                                                                                                                                                               </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C3118DC-BD82-4203-A1D6-66449C47557F}" type="slidenum">
              <a:rPr lang="en-US"/>
              <a:pPr fontAlgn="base">
                <a:spcBef>
                  <a:spcPct val="0"/>
                </a:spcBef>
                <a:spcAft>
                  <a:spcPct val="0"/>
                </a:spcAft>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Rot="1" noChangeAspect="1" noChangeArrowheads="1" noTextEdit="1"/>
          </p:cNvSpPr>
          <p:nvPr>
            <p:ph type="sldImg"/>
          </p:nvPr>
        </p:nvSpPr>
        <p:spPr bwMode="auto">
          <a:xfrm>
            <a:off x="1152525" y="682625"/>
            <a:ext cx="4554538" cy="3416300"/>
          </a:xfrm>
          <a:noFill/>
          <a:ln>
            <a:solidFill>
              <a:srgbClr val="000000"/>
            </a:solidFill>
            <a:miter lim="800000"/>
            <a:headEnd/>
            <a:tailEnd/>
          </a:ln>
        </p:spPr>
      </p:sp>
      <p:sp>
        <p:nvSpPr>
          <p:cNvPr id="46082" name="Rectangle 3"/>
          <p:cNvSpPr>
            <a:spLocks noGrp="1" noChangeArrowheads="1"/>
          </p:cNvSpPr>
          <p:nvPr>
            <p:ph type="body" idx="1"/>
          </p:nvPr>
        </p:nvSpPr>
        <p:spPr bwMode="auto">
          <a:xfrm>
            <a:off x="914400" y="4325938"/>
            <a:ext cx="5029200" cy="4098925"/>
          </a:xfrm>
          <a:noFill/>
        </p:spPr>
        <p:txBody>
          <a:bodyPr wrap="square" numCol="1" anchor="t" anchorCtr="0" compatLnSpc="1">
            <a:prstTxWarp prst="textNoShape">
              <a:avLst/>
            </a:prstTxWarp>
          </a:bodyPr>
          <a:lstStyle/>
          <a:p>
            <a:pPr>
              <a:spcBef>
                <a:spcPct val="0"/>
              </a:spcBef>
            </a:pPr>
            <a:r>
              <a:rPr lang="en-US" smtClean="0"/>
              <a:t>Overseas agents - </a:t>
            </a:r>
          </a:p>
          <a:p>
            <a:pPr>
              <a:spcBef>
                <a:spcPct val="0"/>
              </a:spcBef>
            </a:pPr>
            <a:r>
              <a:rPr lang="en-US" smtClean="0"/>
              <a:t>Onshore Agents – </a:t>
            </a:r>
          </a:p>
          <a:p>
            <a:pPr>
              <a:spcBef>
                <a:spcPct val="0"/>
              </a:spcBef>
            </a:pPr>
            <a:r>
              <a:rPr lang="en-US" smtClean="0"/>
              <a:t>Why don’t we have more local agents, or what can we do to attract more agents? </a:t>
            </a:r>
          </a:p>
          <a:p>
            <a:pPr>
              <a:spcBef>
                <a:spcPct val="0"/>
              </a:spcBef>
            </a:pPr>
            <a:r>
              <a:rPr lang="en-US" smtClean="0"/>
              <a:t>With the depression, what’s in store for ACORN?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EB1BA348-44B2-4396-9EA0-79AABD140A4A}" type="datetimeFigureOut">
              <a:rPr lang="en-US"/>
              <a:pPr>
                <a:defRPr/>
              </a:pPr>
              <a:t>11/20/2009</a:t>
            </a:fld>
            <a:endParaRPr lang="en-US"/>
          </a:p>
        </p:txBody>
      </p:sp>
      <p:sp>
        <p:nvSpPr>
          <p:cNvPr id="8" name="Slide Number Placeholder 15"/>
          <p:cNvSpPr>
            <a:spLocks noGrp="1"/>
          </p:cNvSpPr>
          <p:nvPr>
            <p:ph type="sldNum" sz="quarter" idx="11"/>
          </p:nvPr>
        </p:nvSpPr>
        <p:spPr/>
        <p:txBody>
          <a:bodyPr/>
          <a:lstStyle>
            <a:lvl1pPr>
              <a:defRPr/>
            </a:lvl1pPr>
          </a:lstStyle>
          <a:p>
            <a:pPr>
              <a:defRPr/>
            </a:pPr>
            <a:fld id="{F6B254BD-44EF-4720-A208-3B5986536B0F}" type="slidenum">
              <a:rPr lang="en-US"/>
              <a:pPr>
                <a:defRPr/>
              </a:pPr>
              <a:t>‹#›</a:t>
            </a:fld>
            <a:endParaRPr lang="en-US"/>
          </a:p>
        </p:txBody>
      </p:sp>
      <p:sp>
        <p:nvSpPr>
          <p:cNvPr id="10" name="Footer Placeholder 16"/>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C25DBD0-4BEB-4A84-9368-B5A0B89B2384}" type="datetimeFigureOut">
              <a:rPr lang="en-US"/>
              <a:pPr>
                <a:defRPr/>
              </a:pPr>
              <a:t>11/20/2009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899DAFAF-F61F-4EF9-8DB4-4DCF997D60D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F04D4C8B-648F-4CED-A679-484BFCCC1190}" type="datetimeFigureOut">
              <a:rPr lang="en-US"/>
              <a:pPr>
                <a:defRPr/>
              </a:pPr>
              <a:t>11/20/2009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6501AC2D-C00E-4441-A63F-114EC5C1AD5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935163"/>
            <a:ext cx="8229600" cy="4389437"/>
          </a:xfrm>
        </p:spPr>
        <p:txBody>
          <a:bodyPr>
            <a:normAutofit/>
          </a:bodyPr>
          <a:lstStyle/>
          <a:p>
            <a:pPr lvl="0"/>
            <a:endParaRPr lang="en-US" noProof="0"/>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5FB288-9FE4-48A4-9F47-58E85E4B3D5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lstStyle/>
          <a:p>
            <a:r>
              <a:rPr lang="en-US"/>
              <a:t>Click to edit Master title style</a:t>
            </a:r>
          </a:p>
        </p:txBody>
      </p:sp>
      <p:sp>
        <p:nvSpPr>
          <p:cNvPr id="3" name="SmartArt Placeholder 2"/>
          <p:cNvSpPr>
            <a:spLocks noGrp="1"/>
          </p:cNvSpPr>
          <p:nvPr>
            <p:ph type="dgm" idx="1"/>
          </p:nvPr>
        </p:nvSpPr>
        <p:spPr>
          <a:xfrm>
            <a:off x="457200" y="1447800"/>
            <a:ext cx="8229600" cy="4678363"/>
          </a:xfrm>
        </p:spPr>
        <p:txBody>
          <a:bodyPr/>
          <a:lstStyle/>
          <a:p>
            <a:endParaRPr lang="en-US"/>
          </a:p>
        </p:txBody>
      </p:sp>
      <p:sp>
        <p:nvSpPr>
          <p:cNvPr id="4" name="Date Placeholder 3"/>
          <p:cNvSpPr>
            <a:spLocks noGrp="1"/>
          </p:cNvSpPr>
          <p:nvPr>
            <p:ph type="dt" sz="half" idx="10"/>
          </p:nvPr>
        </p:nvSpPr>
        <p:spPr>
          <a:xfrm>
            <a:off x="5791200" y="6203950"/>
            <a:ext cx="2590800" cy="384175"/>
          </a:xfrm>
        </p:spPr>
        <p:txBody>
          <a:bodyPr/>
          <a:lstStyle>
            <a:lvl1pPr>
              <a:defRPr/>
            </a:lvl1pPr>
          </a:lstStyle>
          <a:p>
            <a:pPr>
              <a:defRPr/>
            </a:pPr>
            <a:fld id="{00239F97-F518-4139-8889-7E6BAED1BBAD}" type="datetimeFigureOut">
              <a:rPr lang="en-US"/>
              <a:pPr>
                <a:defRPr/>
              </a:pPr>
              <a:t>11/20/2009</a:t>
            </a:fld>
            <a:endParaRPr lang="en-US"/>
          </a:p>
        </p:txBody>
      </p:sp>
      <p:sp>
        <p:nvSpPr>
          <p:cNvPr id="5" name="Footer Placeholder 4"/>
          <p:cNvSpPr>
            <a:spLocks noGrp="1"/>
          </p:cNvSpPr>
          <p:nvPr>
            <p:ph type="ftr" sz="quarter" idx="11"/>
          </p:nvPr>
        </p:nvSpPr>
        <p:spPr>
          <a:xfrm>
            <a:off x="2133600" y="6203950"/>
            <a:ext cx="3581400" cy="38417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410575" y="6181725"/>
            <a:ext cx="609600" cy="457200"/>
          </a:xfrm>
        </p:spPr>
        <p:txBody>
          <a:bodyPr/>
          <a:lstStyle>
            <a:lvl1pPr>
              <a:defRPr/>
            </a:lvl1pPr>
          </a:lstStyle>
          <a:p>
            <a:pPr>
              <a:defRPr/>
            </a:pPr>
            <a:fld id="{06CF2174-215D-4C89-935A-012592D8FED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20368153-50E2-4BF3-8CAA-F17E8AB2C7BD}" type="datetimeFigureOut">
              <a:rPr lang="en-US"/>
              <a:pPr>
                <a:defRPr/>
              </a:pPr>
              <a:t>11/20/2009</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376E451-53B5-4A7B-BA27-2149718856F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E66C07-9648-4D2B-9E23-2D8E201F7686}" type="datetimeFigureOut">
              <a:rPr lang="en-US"/>
              <a:pPr>
                <a:defRPr/>
              </a:pPr>
              <a:t>11/20/2009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644A77B-203E-4719-B6C7-FBAB695383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BBEBC4DA-DE83-4E61-9F20-8558238A8812}" type="datetimeFigureOut">
              <a:rPr lang="en-US"/>
              <a:pPr>
                <a:defRPr/>
              </a:pPr>
              <a:t>11/20/2009</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2795927-A4DA-44AF-B8D4-32817FCE4F0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7EEB4010-A72F-4F70-8335-171AB3720B30}" type="slidenum">
              <a:rPr lang="en-US"/>
              <a:pPr>
                <a:defRPr/>
              </a:pPr>
              <a:t>‹#›</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Date Placeholder 6"/>
          <p:cNvSpPr>
            <a:spLocks noGrp="1"/>
          </p:cNvSpPr>
          <p:nvPr>
            <p:ph type="dt" sz="half" idx="12"/>
          </p:nvPr>
        </p:nvSpPr>
        <p:spPr/>
        <p:txBody>
          <a:bodyPr/>
          <a:lstStyle>
            <a:lvl1pPr>
              <a:defRPr/>
            </a:lvl1pPr>
          </a:lstStyle>
          <a:p>
            <a:pPr>
              <a:defRPr/>
            </a:pPr>
            <a:fld id="{7E9DE539-C1A1-4716-86F0-B8A8E5C5616C}" type="datetimeFigureOut">
              <a:rPr lang="en-US"/>
              <a:pPr>
                <a:defRPr/>
              </a:pPr>
              <a:t>11/20/2009</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28676510-13A9-4D5C-AF3E-2B64A9736970}" type="datetimeFigureOut">
              <a:rPr lang="en-US"/>
              <a:pPr>
                <a:defRPr/>
              </a:pPr>
              <a:t>11/20/2009</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F38534F0-611C-4E86-8D07-2A24832D27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41790B47-E5E5-444D-BB43-DA3090BE4785}" type="datetimeFigureOut">
              <a:rPr lang="en-US"/>
              <a:pPr>
                <a:defRPr/>
              </a:pPr>
              <a:t>11/20/2009</a:t>
            </a:fld>
            <a:endParaRPr lang="en-US"/>
          </a:p>
        </p:txBody>
      </p:sp>
      <p:sp>
        <p:nvSpPr>
          <p:cNvPr id="3" name="Footer Placeholder 9"/>
          <p:cNvSpPr>
            <a:spLocks noGrp="1"/>
          </p:cNvSpPr>
          <p:nvPr>
            <p:ph type="ftr" sz="quarter" idx="11"/>
          </p:nvPr>
        </p:nvSpPr>
        <p:spPr/>
        <p:txBody>
          <a:bodyPr/>
          <a:lstStyle>
            <a:lvl1pPr>
              <a:defRPr/>
            </a:lvl1pPr>
          </a:lstStyle>
          <a:p>
            <a:pPr>
              <a:defRPr/>
            </a:pPr>
            <a:endParaRPr lang="en-US"/>
          </a:p>
        </p:txBody>
      </p:sp>
      <p:sp>
        <p:nvSpPr>
          <p:cNvPr id="4" name="Slide Number Placeholder 21"/>
          <p:cNvSpPr>
            <a:spLocks noGrp="1"/>
          </p:cNvSpPr>
          <p:nvPr>
            <p:ph type="sldNum" sz="quarter" idx="12"/>
          </p:nvPr>
        </p:nvSpPr>
        <p:spPr/>
        <p:txBody>
          <a:bodyPr/>
          <a:lstStyle>
            <a:lvl1pPr>
              <a:defRPr/>
            </a:lvl1pPr>
          </a:lstStyle>
          <a:p>
            <a:pPr>
              <a:defRPr/>
            </a:pPr>
            <a:fld id="{60BD869E-6BD1-44CD-9CFC-335BA6B2B6B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defRPr/>
            </a:pPr>
            <a:fld id="{E22C35FC-7392-4CD0-8083-3677CDD5C49F}" type="datetimeFigureOut">
              <a:rPr lang="en-US"/>
              <a:pPr>
                <a:defRPr/>
              </a:pPr>
              <a:t>11/20/2009</a:t>
            </a:fld>
            <a:endParaRPr lang="en-US"/>
          </a:p>
        </p:txBody>
      </p:sp>
      <p:sp>
        <p:nvSpPr>
          <p:cNvPr id="6" name="Slide Number Placeholder 8"/>
          <p:cNvSpPr>
            <a:spLocks noGrp="1"/>
          </p:cNvSpPr>
          <p:nvPr>
            <p:ph type="sldNum" sz="quarter" idx="11"/>
          </p:nvPr>
        </p:nvSpPr>
        <p:spPr/>
        <p:txBody>
          <a:bodyPr/>
          <a:lstStyle>
            <a:lvl1pPr>
              <a:defRPr/>
            </a:lvl1pPr>
          </a:lstStyle>
          <a:p>
            <a:pPr>
              <a:defRPr/>
            </a:pPr>
            <a:fld id="{DCE505A7-F0CA-40C5-916D-03EBF819C60D}"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defRPr/>
            </a:pPr>
            <a:fld id="{3B7D3C55-82D4-431B-96D8-B29A0791A4EF}" type="datetimeFigureOut">
              <a:rPr lang="en-US"/>
              <a:pPr>
                <a:defRPr/>
              </a:pPr>
              <a:t>11/20/2009</a:t>
            </a:fld>
            <a:endParaRPr lang="en-US"/>
          </a:p>
        </p:txBody>
      </p:sp>
      <p:sp>
        <p:nvSpPr>
          <p:cNvPr id="6" name="Slide Number Placeholder 8"/>
          <p:cNvSpPr>
            <a:spLocks noGrp="1"/>
          </p:cNvSpPr>
          <p:nvPr>
            <p:ph type="sldNum" sz="quarter" idx="11"/>
          </p:nvPr>
        </p:nvSpPr>
        <p:spPr/>
        <p:txBody>
          <a:bodyPr/>
          <a:lstStyle>
            <a:lvl1pPr>
              <a:defRPr/>
            </a:lvl1pPr>
          </a:lstStyle>
          <a:p>
            <a:pPr>
              <a:defRPr/>
            </a:pPr>
            <a:fld id="{2BAAE095-E461-4E0E-A012-2D429F3CBF02}" type="slidenum">
              <a:rPr lang="en-US"/>
              <a:pPr>
                <a:defRPr/>
              </a:pPr>
              <a:t>‹#›</a:t>
            </a:fld>
            <a:endParaRPr lang="en-US"/>
          </a:p>
        </p:txBody>
      </p:sp>
      <p:sp>
        <p:nvSpPr>
          <p:cNvPr id="7" name="Footer Placeholder 9"/>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8434"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0F17AE6C-FF98-45B6-8A14-DBB135D9E9AC}" type="datetimeFigureOut">
              <a:rPr lang="en-US"/>
              <a:pPr>
                <a:defRPr/>
              </a:pPr>
              <a:t>11/20/2009</a:t>
            </a:fld>
            <a:endParaRPr lang="en-US"/>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0E46AC7A-1207-4EE5-B9E9-AB0DA0D939AD}" type="slidenum">
              <a:rPr lang="en-US"/>
              <a:pPr>
                <a:defRPr/>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686" r:id="rId1"/>
    <p:sldLayoutId id="2147483684" r:id="rId2"/>
    <p:sldLayoutId id="2147483687" r:id="rId3"/>
    <p:sldLayoutId id="2147483683" r:id="rId4"/>
    <p:sldLayoutId id="2147483688" r:id="rId5"/>
    <p:sldLayoutId id="2147483682" r:id="rId6"/>
    <p:sldLayoutId id="2147483681" r:id="rId7"/>
    <p:sldLayoutId id="2147483689" r:id="rId8"/>
    <p:sldLayoutId id="2147483690" r:id="rId9"/>
    <p:sldLayoutId id="2147483680" r:id="rId10"/>
    <p:sldLayoutId id="2147483679" r:id="rId11"/>
    <p:sldLayoutId id="2147483691" r:id="rId12"/>
    <p:sldLayoutId id="2147483685" r:id="rId13"/>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A94543"/>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8C3836"/>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A94543"/>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A94543"/>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Rot="1" noChangeArrowheads="1"/>
          </p:cNvSpPr>
          <p:nvPr>
            <p:ph type="subTitle" idx="1"/>
          </p:nvPr>
        </p:nvSpPr>
        <p:spPr>
          <a:xfrm>
            <a:off x="1295400" y="1676400"/>
            <a:ext cx="6400800" cy="1447800"/>
          </a:xfrm>
        </p:spPr>
        <p:txBody>
          <a:bodyPr/>
          <a:lstStyle/>
          <a:p>
            <a:pPr fontAlgn="auto">
              <a:spcAft>
                <a:spcPts val="0"/>
              </a:spcAft>
              <a:buFont typeface="Wingdings 2"/>
              <a:buNone/>
              <a:defRPr/>
            </a:pPr>
            <a:endParaRPr lang="en-US" sz="5400" b="1" dirty="0" smtClean="0">
              <a:solidFill>
                <a:srgbClr val="002060"/>
              </a:solidFill>
              <a:latin typeface="Wide Latin" pitchFamily="18" charset="0"/>
            </a:endParaRPr>
          </a:p>
          <a:p>
            <a:pPr fontAlgn="auto">
              <a:spcAft>
                <a:spcPts val="0"/>
              </a:spcAft>
              <a:buFont typeface="Wingdings 2"/>
              <a:buNone/>
              <a:defRPr/>
            </a:pPr>
            <a:r>
              <a:rPr lang="en-US" sz="2800" b="1" dirty="0" smtClean="0">
                <a:solidFill>
                  <a:srgbClr val="002060"/>
                </a:solidFill>
                <a:latin typeface="Engravers MT" pitchFamily="18" charset="0"/>
              </a:rPr>
              <a:t>ANGUILLA’S</a:t>
            </a:r>
          </a:p>
          <a:p>
            <a:pPr fontAlgn="auto">
              <a:spcAft>
                <a:spcPts val="0"/>
              </a:spcAft>
              <a:buFont typeface="Wingdings 2"/>
              <a:buNone/>
              <a:defRPr/>
            </a:pPr>
            <a:r>
              <a:rPr lang="en-US" sz="2800" b="1" dirty="0" smtClean="0">
                <a:solidFill>
                  <a:srgbClr val="002060"/>
                </a:solidFill>
                <a:latin typeface="Engravers MT" pitchFamily="18" charset="0"/>
              </a:rPr>
              <a:t>COMMERCIAL REGISTRY</a:t>
            </a:r>
          </a:p>
          <a:p>
            <a:pPr fontAlgn="auto">
              <a:spcAft>
                <a:spcPts val="0"/>
              </a:spcAft>
              <a:buFont typeface="Wingdings 2"/>
              <a:buNone/>
              <a:defRPr/>
            </a:pPr>
            <a:r>
              <a:rPr lang="en-US" sz="9600" b="1" dirty="0" smtClean="0">
                <a:solidFill>
                  <a:srgbClr val="002060"/>
                </a:solidFill>
                <a:latin typeface="Old English Text MT" pitchFamily="66" charset="0"/>
              </a:rPr>
              <a:t>2010</a:t>
            </a:r>
          </a:p>
          <a:p>
            <a:pPr fontAlgn="auto">
              <a:spcAft>
                <a:spcPts val="0"/>
              </a:spcAft>
              <a:buFont typeface="Wingdings 2"/>
              <a:buNone/>
              <a:defRPr/>
            </a:pPr>
            <a:endParaRPr lang="en-US" sz="5400" b="1" dirty="0" smtClean="0">
              <a:solidFill>
                <a:srgbClr val="002060"/>
              </a:solidFill>
              <a:latin typeface="Wide Latin" pitchFamily="18" charset="0"/>
            </a:endParaRPr>
          </a:p>
        </p:txBody>
      </p:sp>
      <p:pic>
        <p:nvPicPr>
          <p:cNvPr id="15362" name="Picture 6"/>
          <p:cNvPicPr>
            <a:picLocks noChangeAspect="1" noChangeArrowheads="1"/>
          </p:cNvPicPr>
          <p:nvPr/>
        </p:nvPicPr>
        <p:blipFill>
          <a:blip r:embed="rId2"/>
          <a:srcRect/>
          <a:stretch>
            <a:fillRect/>
          </a:stretch>
        </p:blipFill>
        <p:spPr bwMode="auto">
          <a:xfrm>
            <a:off x="838200" y="304800"/>
            <a:ext cx="7239000" cy="16002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a:xfrm>
            <a:off x="533400" y="304800"/>
            <a:ext cx="8229600" cy="1143000"/>
          </a:xfrm>
        </p:spPr>
        <p:txBody>
          <a:bodyPr/>
          <a:lstStyle/>
          <a:p>
            <a:pPr algn="ctr" fontAlgn="auto">
              <a:spcAft>
                <a:spcPts val="0"/>
              </a:spcAft>
              <a:defRPr/>
            </a:pPr>
            <a:r>
              <a:rPr sz="6000" b="1" smtClean="0">
                <a:solidFill>
                  <a:srgbClr val="002060"/>
                </a:solidFill>
              </a:rPr>
              <a:t>2010 </a:t>
            </a:r>
            <a:r>
              <a:rPr b="1" smtClean="0">
                <a:solidFill>
                  <a:srgbClr val="002060"/>
                </a:solidFill>
              </a:rPr>
              <a:t>C R Marketing plans</a:t>
            </a:r>
          </a:p>
        </p:txBody>
      </p:sp>
      <p:sp>
        <p:nvSpPr>
          <p:cNvPr id="29698" name="Rectangle 3"/>
          <p:cNvSpPr>
            <a:spLocks noGrp="1"/>
          </p:cNvSpPr>
          <p:nvPr>
            <p:ph type="body" idx="1"/>
          </p:nvPr>
        </p:nvSpPr>
        <p:spPr>
          <a:xfrm>
            <a:off x="457200" y="1524000"/>
            <a:ext cx="8229600" cy="5105400"/>
          </a:xfrm>
        </p:spPr>
        <p:txBody>
          <a:bodyPr/>
          <a:lstStyle/>
          <a:p>
            <a:pPr>
              <a:lnSpc>
                <a:spcPct val="90000"/>
              </a:lnSpc>
            </a:pPr>
            <a:r>
              <a:rPr lang="en-US" smtClean="0">
                <a:solidFill>
                  <a:srgbClr val="002060"/>
                </a:solidFill>
              </a:rPr>
              <a:t>Heckerling Conference in January</a:t>
            </a:r>
          </a:p>
          <a:p>
            <a:pPr>
              <a:lnSpc>
                <a:spcPct val="90000"/>
              </a:lnSpc>
              <a:buFont typeface="Wingdings 2" pitchFamily="18" charset="2"/>
              <a:buNone/>
            </a:pPr>
            <a:endParaRPr lang="en-US" smtClean="0">
              <a:solidFill>
                <a:srgbClr val="002060"/>
              </a:solidFill>
            </a:endParaRPr>
          </a:p>
          <a:p>
            <a:pPr>
              <a:lnSpc>
                <a:spcPct val="90000"/>
              </a:lnSpc>
            </a:pPr>
            <a:r>
              <a:rPr lang="en-US" smtClean="0">
                <a:solidFill>
                  <a:srgbClr val="002060"/>
                </a:solidFill>
              </a:rPr>
              <a:t>Road trip to ASIA in March CICA, AOA Anguilla convention in Shanghi </a:t>
            </a:r>
          </a:p>
          <a:p>
            <a:pPr>
              <a:lnSpc>
                <a:spcPct val="90000"/>
              </a:lnSpc>
              <a:buFont typeface="Wingdings 2" pitchFamily="18" charset="2"/>
              <a:buNone/>
            </a:pPr>
            <a:endParaRPr lang="en-US" smtClean="0">
              <a:solidFill>
                <a:srgbClr val="002060"/>
              </a:solidFill>
            </a:endParaRPr>
          </a:p>
          <a:p>
            <a:pPr>
              <a:lnSpc>
                <a:spcPct val="90000"/>
              </a:lnSpc>
            </a:pPr>
            <a:r>
              <a:rPr lang="en-US" smtClean="0">
                <a:solidFill>
                  <a:srgbClr val="002060"/>
                </a:solidFill>
              </a:rPr>
              <a:t>STEP Conference in May (co sponsored with GCSL)-</a:t>
            </a:r>
          </a:p>
          <a:p>
            <a:pPr>
              <a:lnSpc>
                <a:spcPct val="90000"/>
              </a:lnSpc>
            </a:pPr>
            <a:r>
              <a:rPr lang="en-US" smtClean="0">
                <a:solidFill>
                  <a:srgbClr val="002060"/>
                </a:solidFill>
              </a:rPr>
              <a:t>CCLW Conference in August</a:t>
            </a:r>
          </a:p>
          <a:p>
            <a:pPr>
              <a:lnSpc>
                <a:spcPct val="90000"/>
              </a:lnSpc>
            </a:pPr>
            <a:endParaRPr lang="en-US" smtClean="0">
              <a:solidFill>
                <a:srgbClr val="002060"/>
              </a:solidFill>
            </a:endParaRPr>
          </a:p>
          <a:p>
            <a:pPr>
              <a:lnSpc>
                <a:spcPct val="90000"/>
              </a:lnSpc>
            </a:pPr>
            <a:r>
              <a:rPr lang="en-US" smtClean="0">
                <a:solidFill>
                  <a:srgbClr val="002060"/>
                </a:solidFill>
              </a:rPr>
              <a:t> WCF,WOC</a:t>
            </a:r>
          </a:p>
          <a:p>
            <a:pPr>
              <a:lnSpc>
                <a:spcPct val="90000"/>
              </a:lnSpc>
            </a:pPr>
            <a:endParaRPr lang="en-US" smtClean="0">
              <a:solidFill>
                <a:srgbClr val="002060"/>
              </a:solidFill>
            </a:endParaRPr>
          </a:p>
          <a:p>
            <a:pPr>
              <a:lnSpc>
                <a:spcPct val="90000"/>
              </a:lnSpc>
            </a:pPr>
            <a:r>
              <a:rPr lang="en-US" smtClean="0">
                <a:solidFill>
                  <a:srgbClr val="002060"/>
                </a:solidFill>
              </a:rPr>
              <a:t>CCAA, ITPA Conference in December.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04088"/>
            <a:ext cx="8305800" cy="4782312"/>
          </a:xfrm>
        </p:spPr>
        <p:txBody>
          <a:bodyPr/>
          <a:lstStyle/>
          <a:p>
            <a:pPr algn="ctr" fontAlgn="auto">
              <a:spcAft>
                <a:spcPts val="0"/>
              </a:spcAft>
              <a:defRPr/>
            </a:pPr>
            <a:r>
              <a:rPr sz="7200" smtClean="0">
                <a:solidFill>
                  <a:srgbClr val="002060"/>
                </a:solidFill>
                <a:latin typeface="Elephant" pitchFamily="18" charset="0"/>
              </a:rPr>
              <a:t>Financial &amp; Operational Performance for 2009</a:t>
            </a:r>
            <a:endParaRPr sz="7200">
              <a:solidFill>
                <a:srgbClr val="002060"/>
              </a:solidFill>
              <a:latin typeface="Elephant"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981200"/>
          <a:ext cx="8229600" cy="3457575"/>
        </p:xfrm>
        <a:graphic>
          <a:graphicData uri="http://schemas.openxmlformats.org/drawingml/2006/table">
            <a:tbl>
              <a:tblPr firstRow="1" bandRow="1">
                <a:tableStyleId>{21E4AEA4-8DFA-4A89-87EB-49C32662AFE0}</a:tableStyleId>
              </a:tblPr>
              <a:tblGrid>
                <a:gridCol w="3886200"/>
                <a:gridCol w="2133600"/>
                <a:gridCol w="2209800"/>
              </a:tblGrid>
              <a:tr h="489857">
                <a:tc>
                  <a:txBody>
                    <a:bodyPr/>
                    <a:lstStyle/>
                    <a:p>
                      <a:r>
                        <a:rPr lang="en-US" sz="2800" dirty="0" smtClean="0"/>
                        <a:t>Year</a:t>
                      </a:r>
                      <a:endParaRPr lang="en-US" sz="2800" dirty="0"/>
                    </a:p>
                  </a:txBody>
                  <a:tcPr>
                    <a:solidFill>
                      <a:srgbClr val="002060"/>
                    </a:solidFill>
                  </a:tcPr>
                </a:tc>
                <a:tc>
                  <a:txBody>
                    <a:bodyPr/>
                    <a:lstStyle/>
                    <a:p>
                      <a:r>
                        <a:rPr lang="en-US" sz="2800" dirty="0" smtClean="0"/>
                        <a:t>2008</a:t>
                      </a:r>
                      <a:endParaRPr lang="en-US" sz="2800" dirty="0"/>
                    </a:p>
                  </a:txBody>
                  <a:tcPr>
                    <a:solidFill>
                      <a:srgbClr val="002060"/>
                    </a:solidFill>
                  </a:tcPr>
                </a:tc>
                <a:tc>
                  <a:txBody>
                    <a:bodyPr/>
                    <a:lstStyle/>
                    <a:p>
                      <a:r>
                        <a:rPr lang="en-US" sz="2800" dirty="0" smtClean="0"/>
                        <a:t>2009</a:t>
                      </a:r>
                      <a:endParaRPr lang="en-US" sz="2800" dirty="0"/>
                    </a:p>
                  </a:txBody>
                  <a:tcPr>
                    <a:solidFill>
                      <a:srgbClr val="002060"/>
                    </a:solidFill>
                  </a:tcPr>
                </a:tc>
              </a:tr>
              <a:tr h="489857">
                <a:tc>
                  <a:txBody>
                    <a:bodyPr/>
                    <a:lstStyle/>
                    <a:p>
                      <a:r>
                        <a:rPr lang="en-US" dirty="0" smtClean="0"/>
                        <a:t>Revenue</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EC$6.1 M</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EC$6.7 M</a:t>
                      </a:r>
                    </a:p>
                  </a:txBody>
                  <a:tcPr horzOverflow="overflow"/>
                </a:tc>
              </a:tr>
              <a:tr h="489857">
                <a:tc>
                  <a:txBody>
                    <a:bodyPr/>
                    <a:lstStyle/>
                    <a:p>
                      <a:r>
                        <a:rPr lang="en-US" dirty="0" smtClean="0"/>
                        <a:t>Budget</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EC$1.5 M</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EC$1.7 M</a:t>
                      </a:r>
                    </a:p>
                  </a:txBody>
                  <a:tcPr horzOverflow="overflow"/>
                </a:tc>
              </a:tr>
              <a:tr h="489857">
                <a:tc>
                  <a:txBody>
                    <a:bodyPr/>
                    <a:lstStyle/>
                    <a:p>
                      <a:r>
                        <a:rPr lang="en-US" dirty="0" smtClean="0"/>
                        <a:t>ROI</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333%</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300%</a:t>
                      </a:r>
                    </a:p>
                  </a:txBody>
                  <a:tcPr horzOverflow="overflow"/>
                </a:tc>
              </a:tr>
              <a:tr h="489857">
                <a:tc>
                  <a:txBody>
                    <a:bodyPr/>
                    <a:lstStyle/>
                    <a:p>
                      <a:r>
                        <a:rPr lang="en-US" dirty="0" smtClean="0"/>
                        <a:t>Incorporations</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2,415</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2500</a:t>
                      </a:r>
                    </a:p>
                  </a:txBody>
                  <a:tcPr horzOverflow="overflow"/>
                </a:tc>
              </a:tr>
              <a:tr h="489857">
                <a:tc>
                  <a:txBody>
                    <a:bodyPr/>
                    <a:lstStyle/>
                    <a:p>
                      <a:r>
                        <a:rPr lang="en-US" dirty="0" smtClean="0"/>
                        <a:t>Company Managers</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66</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70</a:t>
                      </a:r>
                    </a:p>
                  </a:txBody>
                  <a:tcPr horzOverflow="overflow"/>
                </a:tc>
              </a:tr>
              <a:tr h="489857">
                <a:tc>
                  <a:txBody>
                    <a:bodyPr/>
                    <a:lstStyle/>
                    <a:p>
                      <a:r>
                        <a:rPr lang="en-US" dirty="0" smtClean="0"/>
                        <a:t>Overseas</a:t>
                      </a:r>
                      <a:r>
                        <a:rPr lang="en-US" baseline="0" dirty="0" smtClean="0"/>
                        <a:t> Agents</a:t>
                      </a:r>
                      <a:endParaRPr lang="en-US" dirty="0"/>
                    </a:p>
                  </a:txBody>
                  <a:tcPr/>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rPr>
                        <a:t>110</a:t>
                      </a:r>
                    </a:p>
                  </a:txBody>
                  <a:tcPr horzOverflow="overflow"/>
                </a:tc>
                <a:tc>
                  <a:txBody>
                    <a:bodyPr/>
                    <a:lstStyle/>
                    <a:p>
                      <a:pPr marL="0" marR="0" lvl="0" indent="0" algn="r" defTabSz="914400" rtl="0" eaLnBrk="1" fontAlgn="base" latinLnBrk="0" hangingPunct="1">
                        <a:lnSpc>
                          <a:spcPct val="100000"/>
                        </a:lnSpc>
                        <a:spcBef>
                          <a:spcPct val="20000"/>
                        </a:spcBef>
                        <a:spcAft>
                          <a:spcPct val="0"/>
                        </a:spcAft>
                        <a:buClr>
                          <a:schemeClr val="hlink"/>
                        </a:buClr>
                        <a:buSzPct val="120000"/>
                        <a:buFontTx/>
                        <a:buNone/>
                        <a:tabLst/>
                      </a:pPr>
                      <a:r>
                        <a:rPr kumimoji="0" lang="en-US" sz="2000" b="0" i="0" u="none" strike="noStrike" cap="none" normalizeH="0" baseline="0" smtClean="0">
                          <a:ln>
                            <a:noFill/>
                          </a:ln>
                          <a:solidFill>
                            <a:srgbClr val="002060"/>
                          </a:solidFill>
                          <a:effectLst>
                            <a:outerShdw blurRad="38100" dist="38100" dir="2700000" algn="tl">
                              <a:srgbClr val="000000"/>
                            </a:outerShdw>
                          </a:effectLst>
                          <a:latin typeface="Arial" charset="0"/>
                        </a:rPr>
                        <a:t>115</a:t>
                      </a:r>
                      <a:endParaRPr kumimoji="0" lang="en-US" sz="2000" b="0" i="0" u="none" strike="noStrike" cap="none" normalizeH="0" baseline="0" dirty="0" smtClean="0">
                        <a:ln>
                          <a:noFill/>
                        </a:ln>
                        <a:solidFill>
                          <a:srgbClr val="002060"/>
                        </a:solidFill>
                        <a:effectLst>
                          <a:outerShdw blurRad="38100" dist="38100" dir="2700000" algn="tl">
                            <a:srgbClr val="000000"/>
                          </a:outerShdw>
                        </a:effectLst>
                        <a:latin typeface="Arial" charset="0"/>
                      </a:endParaRPr>
                    </a:p>
                  </a:txBody>
                  <a:tcPr horzOverflow="overflow"/>
                </a:tc>
              </a:tr>
            </a:tbl>
          </a:graphicData>
        </a:graphic>
      </p:graphicFrame>
      <p:sp>
        <p:nvSpPr>
          <p:cNvPr id="17410" name="Rectangle 2"/>
          <p:cNvSpPr>
            <a:spLocks noGrp="1" noRot="1" noChangeArrowheads="1"/>
          </p:cNvSpPr>
          <p:nvPr>
            <p:ph type="title"/>
          </p:nvPr>
        </p:nvSpPr>
        <p:spPr/>
        <p:txBody>
          <a:bodyPr/>
          <a:lstStyle/>
          <a:p>
            <a:pPr algn="ctr" fontAlgn="auto">
              <a:spcAft>
                <a:spcPts val="0"/>
              </a:spcAft>
              <a:defRPr/>
            </a:pPr>
            <a:r>
              <a:rPr sz="6000" b="1" smtClean="0">
                <a:solidFill>
                  <a:srgbClr val="002060"/>
                </a:solidFill>
              </a:rPr>
              <a:t>Registry Highlights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3793" name="Content Placeholder 5"/>
          <p:cNvGraphicFramePr>
            <a:graphicFrameLocks noGrp="1"/>
          </p:cNvGraphicFramePr>
          <p:nvPr>
            <p:ph idx="1"/>
          </p:nvPr>
        </p:nvGraphicFramePr>
        <p:xfrm>
          <a:off x="381000" y="1216025"/>
          <a:ext cx="8458200" cy="4651375"/>
        </p:xfrm>
        <a:graphic>
          <a:graphicData uri="http://schemas.openxmlformats.org/presentationml/2006/ole">
            <p:oleObj spid="_x0000_s33793" r:id="rId3" imgW="8455885" imgH="4657748" progId="Excel.Chart.8">
              <p:embed/>
            </p:oleObj>
          </a:graphicData>
        </a:graphic>
      </p:graphicFrame>
      <p:sp>
        <p:nvSpPr>
          <p:cNvPr id="2051" name="Rectangle 2"/>
          <p:cNvSpPr>
            <a:spLocks noGrp="1" noRot="1" noChangeArrowheads="1"/>
          </p:cNvSpPr>
          <p:nvPr>
            <p:ph type="title"/>
          </p:nvPr>
        </p:nvSpPr>
        <p:spPr>
          <a:xfrm>
            <a:off x="457200" y="228600"/>
            <a:ext cx="8229600" cy="857250"/>
          </a:xfrm>
        </p:spPr>
        <p:txBody>
          <a:bodyPr>
            <a:normAutofit fontScale="90000"/>
          </a:bodyPr>
          <a:lstStyle/>
          <a:p>
            <a:pPr algn="ctr" fontAlgn="auto">
              <a:spcAft>
                <a:spcPts val="0"/>
              </a:spcAft>
              <a:defRPr/>
            </a:pPr>
            <a:r>
              <a:rPr sz="5400" b="1" smtClean="0"/>
              <a:t>Revenue Performance</a:t>
            </a:r>
          </a:p>
        </p:txBody>
      </p:sp>
      <p:sp>
        <p:nvSpPr>
          <p:cNvPr id="33795" name="TextBox 3"/>
          <p:cNvSpPr txBox="1">
            <a:spLocks noChangeArrowheads="1"/>
          </p:cNvSpPr>
          <p:nvPr/>
        </p:nvSpPr>
        <p:spPr bwMode="auto">
          <a:xfrm>
            <a:off x="609600" y="6019800"/>
            <a:ext cx="1905000" cy="338138"/>
          </a:xfrm>
          <a:prstGeom prst="rect">
            <a:avLst/>
          </a:prstGeom>
          <a:noFill/>
          <a:ln w="9525">
            <a:noFill/>
            <a:miter lim="800000"/>
            <a:headEnd/>
            <a:tailEnd/>
          </a:ln>
        </p:spPr>
        <p:txBody>
          <a:bodyPr>
            <a:spAutoFit/>
          </a:bodyPr>
          <a:lstStyle/>
          <a:p>
            <a:pPr eaLnBrk="0" hangingPunct="0"/>
            <a:r>
              <a:rPr lang="en-US" sz="1600">
                <a:solidFill>
                  <a:srgbClr val="FF0000"/>
                </a:solidFill>
                <a:latin typeface="Constantia" pitchFamily="18" charset="0"/>
              </a:rPr>
              <a:t>* Projected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1371600"/>
          <a:ext cx="7010400" cy="4618038"/>
        </p:xfrm>
        <a:graphic>
          <a:graphicData uri="http://schemas.openxmlformats.org/drawingml/2006/table">
            <a:tbl>
              <a:tblPr firstRow="1" bandRow="1">
                <a:tableStyleId>{073A0DAA-6AF3-43AB-8588-CEC1D06C72B9}</a:tableStyleId>
              </a:tblPr>
              <a:tblGrid>
                <a:gridCol w="2590800"/>
                <a:gridCol w="1524000"/>
                <a:gridCol w="1524000"/>
                <a:gridCol w="1371600"/>
              </a:tblGrid>
              <a:tr h="319797">
                <a:tc>
                  <a:txBody>
                    <a:bodyPr/>
                    <a:lstStyle/>
                    <a:p>
                      <a:pPr algn="ctr"/>
                      <a:r>
                        <a:rPr lang="en-US" dirty="0" smtClean="0"/>
                        <a:t>Year</a:t>
                      </a:r>
                      <a:r>
                        <a:rPr lang="en-US" baseline="0" dirty="0" smtClean="0"/>
                        <a:t> / Month</a:t>
                      </a:r>
                      <a:endParaRPr lang="en-US" dirty="0"/>
                    </a:p>
                  </a:txBody>
                  <a:tcPr/>
                </a:tc>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r>
              <a:tr h="227681">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a:p>
                  </a:txBody>
                  <a:tcPr/>
                </a:tc>
              </a:tr>
              <a:tr h="266498">
                <a:tc>
                  <a:txBody>
                    <a:bodyPr/>
                    <a:lstStyle/>
                    <a:p>
                      <a:pPr algn="l"/>
                      <a:r>
                        <a:rPr lang="en-US" sz="1400" dirty="0" smtClean="0"/>
                        <a:t>January </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$ 443,362.13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$ 496,866.61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$ 490,334.28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February</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$ 445,261.69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$ 412,576.81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$ 772,156.57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March</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$ 668,009.41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$ 743,116.12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$ 777,624.84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April</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$ 436,034.29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$ 531,237.41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$ 482,524.88</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May</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$ 396,177.79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$ 333,078.63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$ 390,366.97</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June</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$ 740,919.93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$ 672,920.36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$ 618,836.99</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July</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$ 419,988.93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$ 674,974.95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$ 564,090.65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August</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$ 313,808.35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$ 577,960.88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$ 454,226.61</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September</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$ 545,721.73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$ 555,748.75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$ 387,503.68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October</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$ 509,442.68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$ 409,368.40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$ 603,821.24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November</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$ 432,289.92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$ 362,485.25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$ 304,729.44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66498">
                <a:tc>
                  <a:txBody>
                    <a:bodyPr/>
                    <a:lstStyle/>
                    <a:p>
                      <a:pPr algn="l"/>
                      <a:r>
                        <a:rPr lang="en-US" sz="1400" dirty="0" smtClean="0"/>
                        <a:t>December</a:t>
                      </a:r>
                      <a:endParaRPr lang="en-US" sz="1400"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$ 758,122.93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$ 787,631.10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000" b="0" i="0" u="none" strike="noStrike" cap="none" normalizeH="0" baseline="0" dirty="0" smtClean="0">
                          <a:ln>
                            <a:noFill/>
                          </a:ln>
                          <a:solidFill>
                            <a:srgbClr val="0070C0"/>
                          </a:solidFill>
                          <a:effectLst/>
                          <a:latin typeface="Arial" charset="0"/>
                          <a:cs typeface="Arial" charset="0"/>
                        </a:rPr>
                        <a:t>$ 803,567.89 </a:t>
                      </a:r>
                      <a:endParaRPr kumimoji="1" lang="en-US" sz="2400" b="0" i="0" u="none" strike="noStrike" cap="none" normalizeH="0" baseline="0" dirty="0" smtClean="0">
                        <a:ln>
                          <a:noFill/>
                        </a:ln>
                        <a:solidFill>
                          <a:srgbClr val="0070C0"/>
                        </a:solidFill>
                        <a:effectLst/>
                        <a:latin typeface="Times New Roman" pitchFamily="18" charset="0"/>
                      </a:endParaRPr>
                    </a:p>
                  </a:txBody>
                  <a:tcPr anchor="b" horzOverflow="overflow"/>
                </a:tc>
              </a:tr>
              <a:tr h="293148">
                <a:tc>
                  <a:txBody>
                    <a:bodyPr/>
                    <a:lstStyle/>
                    <a:p>
                      <a:pPr algn="l"/>
                      <a:r>
                        <a:rPr lang="en-US" sz="1600" b="1" dirty="0" smtClean="0"/>
                        <a:t>TOTAL  REVENUE (EC$)</a:t>
                      </a:r>
                      <a:endParaRPr lang="en-US" sz="1600" b="1" dirty="0"/>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400" b="1" i="0" u="none" strike="noStrike" cap="none" normalizeH="0" baseline="0" dirty="0" smtClean="0">
                          <a:ln>
                            <a:noFill/>
                          </a:ln>
                          <a:solidFill>
                            <a:srgbClr val="0070C0"/>
                          </a:solidFill>
                          <a:effectLst/>
                          <a:latin typeface="Arial" charset="0"/>
                          <a:cs typeface="Arial" charset="0"/>
                        </a:rPr>
                        <a:t> $ 6,109,139.78 </a:t>
                      </a:r>
                      <a:endParaRPr kumimoji="1" lang="en-US" sz="1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400" b="1" i="0" u="none" strike="noStrike" cap="none" normalizeH="0" baseline="0" dirty="0" smtClean="0">
                          <a:ln>
                            <a:noFill/>
                          </a:ln>
                          <a:solidFill>
                            <a:srgbClr val="0070C0"/>
                          </a:solidFill>
                          <a:effectLst/>
                          <a:latin typeface="Arial" charset="0"/>
                          <a:cs typeface="Arial" charset="0"/>
                        </a:rPr>
                        <a:t>$ 6,258,471.00 </a:t>
                      </a:r>
                      <a:endParaRPr kumimoji="1" lang="en-US" sz="1400" b="0" i="0" u="none" strike="noStrike" cap="none" normalizeH="0" baseline="0" dirty="0" smtClean="0">
                        <a:ln>
                          <a:noFill/>
                        </a:ln>
                        <a:solidFill>
                          <a:srgbClr val="0070C0"/>
                        </a:solidFill>
                        <a:effectLst/>
                        <a:latin typeface="Times New Roman" pitchFamily="18" charset="0"/>
                      </a:endParaRPr>
                    </a:p>
                  </a:txBody>
                  <a:tcPr anchor="b" horzOverflow="overflow"/>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1" lang="en-US" sz="1400" b="1" i="0" u="none" strike="noStrike" cap="none" normalizeH="0" baseline="0" dirty="0" smtClean="0">
                          <a:ln>
                            <a:noFill/>
                          </a:ln>
                          <a:solidFill>
                            <a:srgbClr val="0070C0"/>
                          </a:solidFill>
                          <a:effectLst/>
                          <a:latin typeface="Arial" charset="0"/>
                          <a:cs typeface="Arial" charset="0"/>
                        </a:rPr>
                        <a:t>$ 6,649,784</a:t>
                      </a:r>
                      <a:endParaRPr kumimoji="1" lang="en-US" sz="1400" b="0" i="0" u="none" strike="noStrike" cap="none" normalizeH="0" baseline="0" dirty="0" smtClean="0">
                        <a:ln>
                          <a:noFill/>
                        </a:ln>
                        <a:solidFill>
                          <a:srgbClr val="0070C0"/>
                        </a:solidFill>
                        <a:effectLst/>
                        <a:latin typeface="Times New Roman" pitchFamily="18" charset="0"/>
                      </a:endParaRPr>
                    </a:p>
                  </a:txBody>
                  <a:tcPr anchor="b" horzOverflow="overflow"/>
                </a:tc>
              </a:tr>
            </a:tbl>
          </a:graphicData>
        </a:graphic>
      </p:graphicFrame>
      <p:sp>
        <p:nvSpPr>
          <p:cNvPr id="18434" name="Rectangle 2"/>
          <p:cNvSpPr>
            <a:spLocks noGrp="1" noRot="1" noChangeArrowheads="1"/>
          </p:cNvSpPr>
          <p:nvPr>
            <p:ph type="title"/>
          </p:nvPr>
        </p:nvSpPr>
        <p:spPr>
          <a:xfrm>
            <a:off x="457200" y="457200"/>
            <a:ext cx="8458200" cy="914400"/>
          </a:xfrm>
        </p:spPr>
        <p:txBody>
          <a:bodyPr/>
          <a:lstStyle/>
          <a:p>
            <a:pPr algn="ctr" fontAlgn="auto">
              <a:spcAft>
                <a:spcPts val="0"/>
              </a:spcAft>
              <a:defRPr/>
            </a:pPr>
            <a:r>
              <a:rPr smtClean="0"/>
              <a:t>Financial Performance: </a:t>
            </a:r>
            <a:r>
              <a:rPr sz="4400" i="1" smtClean="0"/>
              <a:t>Revenue</a:t>
            </a:r>
          </a:p>
        </p:txBody>
      </p:sp>
      <p:sp>
        <p:nvSpPr>
          <p:cNvPr id="34900" name="TextBox 4"/>
          <p:cNvSpPr txBox="1">
            <a:spLocks noChangeArrowheads="1"/>
          </p:cNvSpPr>
          <p:nvPr/>
        </p:nvSpPr>
        <p:spPr bwMode="auto">
          <a:xfrm>
            <a:off x="1295400" y="6096000"/>
            <a:ext cx="1752600" cy="276225"/>
          </a:xfrm>
          <a:prstGeom prst="rect">
            <a:avLst/>
          </a:prstGeom>
          <a:noFill/>
          <a:ln w="9525">
            <a:noFill/>
            <a:miter lim="800000"/>
            <a:headEnd/>
            <a:tailEnd/>
          </a:ln>
        </p:spPr>
        <p:txBody>
          <a:bodyPr>
            <a:spAutoFit/>
          </a:bodyPr>
          <a:lstStyle/>
          <a:p>
            <a:pPr eaLnBrk="0" hangingPunct="0"/>
            <a:r>
              <a:rPr lang="en-US" sz="1200">
                <a:solidFill>
                  <a:srgbClr val="FF0000"/>
                </a:solidFill>
                <a:latin typeface="Constantia" pitchFamily="18" charset="0"/>
              </a:rPr>
              <a:t>* Projected Revenue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41" name="Content Placeholder 3"/>
          <p:cNvGraphicFramePr>
            <a:graphicFrameLocks noGrp="1"/>
          </p:cNvGraphicFramePr>
          <p:nvPr>
            <p:ph idx="1"/>
          </p:nvPr>
        </p:nvGraphicFramePr>
        <p:xfrm>
          <a:off x="465138" y="1612900"/>
          <a:ext cx="7947025" cy="4175125"/>
        </p:xfrm>
        <a:graphic>
          <a:graphicData uri="http://schemas.openxmlformats.org/presentationml/2006/ole">
            <p:oleObj spid="_x0000_s35841" r:id="rId3" imgW="7949873" imgH="4170025" progId="Excel.Chart.8">
              <p:embed/>
            </p:oleObj>
          </a:graphicData>
        </a:graphic>
      </p:graphicFrame>
      <p:sp>
        <p:nvSpPr>
          <p:cNvPr id="19458" name="Rectangle 2"/>
          <p:cNvSpPr>
            <a:spLocks noGrp="1" noRot="1" noChangeArrowheads="1"/>
          </p:cNvSpPr>
          <p:nvPr>
            <p:ph type="title"/>
          </p:nvPr>
        </p:nvSpPr>
        <p:spPr>
          <a:xfrm>
            <a:off x="304800" y="381000"/>
            <a:ext cx="8686800" cy="762000"/>
          </a:xfrm>
        </p:spPr>
        <p:txBody>
          <a:bodyPr>
            <a:normAutofit fontScale="90000"/>
          </a:bodyPr>
          <a:lstStyle/>
          <a:p>
            <a:pPr fontAlgn="auto">
              <a:spcAft>
                <a:spcPts val="0"/>
              </a:spcAft>
              <a:defRPr/>
            </a:pPr>
            <a:r>
              <a:rPr sz="3600" b="1" smtClean="0">
                <a:solidFill>
                  <a:srgbClr val="002060"/>
                </a:solidFill>
              </a:rPr>
              <a:t>Financial Performance – Revenue Breakdown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04800" y="1935163"/>
            <a:ext cx="8534400" cy="4389437"/>
          </a:xfrm>
        </p:spPr>
        <p:txBody>
          <a:bodyPr>
            <a:normAutofit/>
          </a:bodyPr>
          <a:lstStyle/>
          <a:p>
            <a:pPr marL="274320" indent="-274320" algn="ctr" fontAlgn="auto">
              <a:spcAft>
                <a:spcPts val="0"/>
              </a:spcAft>
              <a:buFont typeface="Wingdings 2" pitchFamily="18" charset="2"/>
              <a:buNone/>
              <a:defRPr/>
            </a:pPr>
            <a:r>
              <a:rPr lang="en-US" sz="3200" b="1" dirty="0" smtClean="0">
                <a:solidFill>
                  <a:srgbClr val="002060"/>
                </a:solidFill>
              </a:rPr>
              <a:t>Company Registrations </a:t>
            </a:r>
          </a:p>
          <a:p>
            <a:pPr marL="274320" indent="-274320" fontAlgn="auto">
              <a:spcAft>
                <a:spcPts val="0"/>
              </a:spcAft>
              <a:buFont typeface="Wingdings 2" pitchFamily="18" charset="2"/>
              <a:buNone/>
              <a:defRPr/>
            </a:pPr>
            <a:endParaRPr lang="en-US" dirty="0" smtClean="0"/>
          </a:p>
          <a:p>
            <a:pPr marL="274320" indent="-274320" fontAlgn="auto">
              <a:spcAft>
                <a:spcPts val="0"/>
              </a:spcAft>
              <a:buFont typeface="Wingdings" pitchFamily="2" charset="2"/>
              <a:buChar char="Ø"/>
              <a:defRPr/>
            </a:pPr>
            <a:r>
              <a:rPr lang="en-US" dirty="0" smtClean="0"/>
              <a:t>An average of </a:t>
            </a:r>
            <a:r>
              <a:rPr lang="en-US" b="1" dirty="0" smtClean="0">
                <a:solidFill>
                  <a:srgbClr val="0000FF"/>
                </a:solidFill>
                <a:latin typeface="+mj-lt"/>
              </a:rPr>
              <a:t>(207) </a:t>
            </a:r>
            <a:r>
              <a:rPr lang="en-US" sz="2400" dirty="0" smtClean="0"/>
              <a:t>two-hundred &amp; seven</a:t>
            </a:r>
            <a:r>
              <a:rPr lang="en-US" dirty="0" smtClean="0"/>
              <a:t> companies </a:t>
            </a:r>
            <a:r>
              <a:rPr lang="en-US" dirty="0" smtClean="0">
                <a:solidFill>
                  <a:srgbClr val="0000FF"/>
                </a:solidFill>
              </a:rPr>
              <a:t>per month</a:t>
            </a:r>
            <a:r>
              <a:rPr lang="en-US" dirty="0" smtClean="0"/>
              <a:t> and </a:t>
            </a:r>
            <a:r>
              <a:rPr lang="en-US" b="1" dirty="0" smtClean="0">
                <a:solidFill>
                  <a:srgbClr val="0000FF"/>
                </a:solidFill>
                <a:latin typeface="+mj-lt"/>
              </a:rPr>
              <a:t>(2484) </a:t>
            </a:r>
            <a:r>
              <a:rPr lang="en-US" sz="2400" dirty="0" smtClean="0"/>
              <a:t>two thousand-four hundred</a:t>
            </a:r>
            <a:r>
              <a:rPr lang="en-US" dirty="0" smtClean="0"/>
              <a:t> &amp; eighty four companies </a:t>
            </a:r>
            <a:r>
              <a:rPr lang="en-US" dirty="0" smtClean="0">
                <a:solidFill>
                  <a:srgbClr val="0000FF"/>
                </a:solidFill>
              </a:rPr>
              <a:t>per year</a:t>
            </a:r>
          </a:p>
          <a:p>
            <a:pPr marL="274320" indent="-274320" fontAlgn="auto">
              <a:spcAft>
                <a:spcPts val="0"/>
              </a:spcAft>
              <a:buFont typeface="Wingdings 2" pitchFamily="18" charset="2"/>
              <a:buNone/>
              <a:defRPr/>
            </a:pPr>
            <a:endParaRPr lang="en-US" dirty="0" smtClean="0"/>
          </a:p>
          <a:p>
            <a:pPr marL="274320" indent="-274320" fontAlgn="auto">
              <a:spcAft>
                <a:spcPts val="0"/>
              </a:spcAft>
              <a:buFont typeface="Wingdings" pitchFamily="2" charset="2"/>
              <a:buChar char="Ø"/>
              <a:defRPr/>
            </a:pPr>
            <a:r>
              <a:rPr lang="en-US" dirty="0" smtClean="0"/>
              <a:t>There’s an average </a:t>
            </a:r>
            <a:r>
              <a:rPr lang="en-US" dirty="0" smtClean="0">
                <a:solidFill>
                  <a:srgbClr val="0000FF"/>
                </a:solidFill>
              </a:rPr>
              <a:t>monthly</a:t>
            </a:r>
            <a:r>
              <a:rPr lang="en-US" dirty="0" smtClean="0"/>
              <a:t> increase of </a:t>
            </a:r>
            <a:r>
              <a:rPr lang="en-US" b="1" dirty="0" smtClean="0">
                <a:solidFill>
                  <a:srgbClr val="0000FF"/>
                </a:solidFill>
                <a:latin typeface="+mj-lt"/>
              </a:rPr>
              <a:t>25</a:t>
            </a:r>
            <a:r>
              <a:rPr lang="en-US" b="1" dirty="0" smtClean="0">
                <a:solidFill>
                  <a:srgbClr val="0000FF"/>
                </a:solidFill>
              </a:rPr>
              <a:t>%</a:t>
            </a:r>
          </a:p>
          <a:p>
            <a:pPr marL="274320" indent="-274320" fontAlgn="auto">
              <a:spcAft>
                <a:spcPts val="0"/>
              </a:spcAft>
              <a:buFont typeface="Wingdings 2" pitchFamily="18" charset="2"/>
              <a:buNone/>
              <a:defRPr/>
            </a:pPr>
            <a:endParaRPr lang="en-US" dirty="0" smtClean="0"/>
          </a:p>
          <a:p>
            <a:pPr marL="274320" indent="-274320" fontAlgn="auto">
              <a:spcAft>
                <a:spcPts val="0"/>
              </a:spcAft>
              <a:buFont typeface="Wingdings" pitchFamily="2" charset="2"/>
              <a:buChar char="Ø"/>
              <a:defRPr/>
            </a:pPr>
            <a:r>
              <a:rPr lang="en-US" dirty="0" smtClean="0"/>
              <a:t>There’s an average </a:t>
            </a:r>
            <a:r>
              <a:rPr lang="en-US" dirty="0" smtClean="0">
                <a:solidFill>
                  <a:srgbClr val="0000FF"/>
                </a:solidFill>
              </a:rPr>
              <a:t>yearly</a:t>
            </a:r>
            <a:r>
              <a:rPr lang="en-US" dirty="0" smtClean="0"/>
              <a:t> increase of </a:t>
            </a:r>
            <a:r>
              <a:rPr lang="en-US" b="1" dirty="0" smtClean="0">
                <a:solidFill>
                  <a:srgbClr val="0000FF"/>
                </a:solidFill>
                <a:latin typeface="+mj-lt"/>
              </a:rPr>
              <a:t>18</a:t>
            </a:r>
            <a:r>
              <a:rPr lang="en-US" b="1" dirty="0" smtClean="0">
                <a:solidFill>
                  <a:srgbClr val="0000FF"/>
                </a:solidFill>
              </a:rPr>
              <a:t>%</a:t>
            </a:r>
          </a:p>
        </p:txBody>
      </p:sp>
      <p:sp>
        <p:nvSpPr>
          <p:cNvPr id="20482" name="Title 1"/>
          <p:cNvSpPr>
            <a:spLocks noGrp="1"/>
          </p:cNvSpPr>
          <p:nvPr>
            <p:ph type="title"/>
          </p:nvPr>
        </p:nvSpPr>
        <p:spPr>
          <a:xfrm>
            <a:off x="457200" y="533400"/>
            <a:ext cx="8229600" cy="1143000"/>
          </a:xfrm>
        </p:spPr>
        <p:txBody>
          <a:bodyPr/>
          <a:lstStyle/>
          <a:p>
            <a:pPr algn="ctr" fontAlgn="auto">
              <a:spcAft>
                <a:spcPts val="0"/>
              </a:spcAft>
              <a:defRPr/>
            </a:pPr>
            <a:r>
              <a:rPr smtClean="0">
                <a:solidFill>
                  <a:srgbClr val="002060"/>
                </a:solidFill>
              </a:rPr>
              <a:t>Operational Performance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89" name="Content Placeholder 3"/>
          <p:cNvGraphicFramePr>
            <a:graphicFrameLocks noGrp="1"/>
          </p:cNvGraphicFramePr>
          <p:nvPr>
            <p:ph idx="1"/>
          </p:nvPr>
        </p:nvGraphicFramePr>
        <p:xfrm>
          <a:off x="463550" y="1612900"/>
          <a:ext cx="8199438" cy="4175125"/>
        </p:xfrm>
        <a:graphic>
          <a:graphicData uri="http://schemas.openxmlformats.org/presentationml/2006/ole">
            <p:oleObj spid="_x0000_s37889" r:id="rId3" imgW="8199831" imgH="4170025" progId="Excel.Chart.8">
              <p:embed/>
            </p:oleObj>
          </a:graphicData>
        </a:graphic>
      </p:graphicFrame>
      <p:sp>
        <p:nvSpPr>
          <p:cNvPr id="22530" name="Title 1"/>
          <p:cNvSpPr>
            <a:spLocks noGrp="1"/>
          </p:cNvSpPr>
          <p:nvPr>
            <p:ph type="title"/>
          </p:nvPr>
        </p:nvSpPr>
        <p:spPr>
          <a:xfrm>
            <a:off x="381000" y="304800"/>
            <a:ext cx="8382000" cy="666750"/>
          </a:xfrm>
        </p:spPr>
        <p:txBody>
          <a:bodyPr>
            <a:normAutofit fontScale="90000"/>
          </a:bodyPr>
          <a:lstStyle/>
          <a:p>
            <a:pPr fontAlgn="auto">
              <a:spcAft>
                <a:spcPts val="0"/>
              </a:spcAft>
              <a:defRPr/>
            </a:pPr>
            <a:r>
              <a:rPr sz="3200" smtClean="0">
                <a:solidFill>
                  <a:srgbClr val="002060"/>
                </a:solidFill>
              </a:rPr>
              <a:t>Operational Performance – Total Yearly Incorporations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p:cNvSpPr>
          <p:nvPr>
            <p:ph type="title"/>
          </p:nvPr>
        </p:nvSpPr>
        <p:spPr>
          <a:xfrm>
            <a:off x="457200" y="1143000"/>
            <a:ext cx="8229600" cy="1143000"/>
          </a:xfrm>
        </p:spPr>
        <p:txBody>
          <a:bodyPr>
            <a:normAutofit fontScale="90000"/>
          </a:bodyPr>
          <a:lstStyle/>
          <a:p>
            <a:pPr algn="ctr" fontAlgn="auto">
              <a:spcAft>
                <a:spcPts val="0"/>
              </a:spcAft>
              <a:defRPr/>
            </a:pPr>
            <a:r>
              <a:rPr sz="4800" b="1" smtClean="0"/>
              <a:t>Financial Performance: </a:t>
            </a:r>
            <a:r>
              <a:rPr sz="4600" b="1" smtClean="0"/>
              <a:t/>
            </a:r>
            <a:br>
              <a:rPr sz="4600" b="1" smtClean="0"/>
            </a:br>
            <a:r>
              <a:rPr sz="4600" smtClean="0">
                <a:solidFill>
                  <a:srgbClr val="0000FF"/>
                </a:solidFill>
              </a:rPr>
              <a:t>Budget Breakdown</a:t>
            </a:r>
          </a:p>
        </p:txBody>
      </p:sp>
      <p:graphicFrame>
        <p:nvGraphicFramePr>
          <p:cNvPr id="38914" name="Object 3"/>
          <p:cNvGraphicFramePr>
            <a:graphicFrameLocks noGrp="1" noChangeAspect="1"/>
          </p:cNvGraphicFramePr>
          <p:nvPr>
            <p:ph idx="1"/>
          </p:nvPr>
        </p:nvGraphicFramePr>
        <p:xfrm>
          <a:off x="457200" y="2133600"/>
          <a:ext cx="8067675" cy="4495800"/>
        </p:xfrm>
        <a:graphic>
          <a:graphicData uri="http://schemas.openxmlformats.org/presentationml/2006/ole">
            <p:oleObj spid="_x0000_s38914" r:id="rId4" imgW="8065707" imgH="4499238" progId="Excel.Chart.8">
              <p:embed/>
            </p:oleObj>
          </a:graphicData>
        </a:graphic>
      </p:graphicFrame>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409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p:cNvSpPr>
          <p:nvPr>
            <p:ph type="title"/>
          </p:nvPr>
        </p:nvSpPr>
        <p:spPr>
          <a:xfrm>
            <a:off x="457200" y="381000"/>
            <a:ext cx="8229600" cy="895350"/>
          </a:xfrm>
        </p:spPr>
        <p:txBody>
          <a:bodyPr/>
          <a:lstStyle/>
          <a:p>
            <a:pPr algn="ctr" fontAlgn="auto">
              <a:spcAft>
                <a:spcPts val="0"/>
              </a:spcAft>
              <a:defRPr/>
            </a:pPr>
            <a:r>
              <a:rPr sz="4800" b="1" smtClean="0">
                <a:solidFill>
                  <a:srgbClr val="002060"/>
                </a:solidFill>
              </a:rPr>
              <a:t>Financial Performance: </a:t>
            </a:r>
            <a:r>
              <a:rPr sz="4600" b="1" smtClean="0">
                <a:solidFill>
                  <a:srgbClr val="002060"/>
                </a:solidFill>
              </a:rPr>
              <a:t>ROI</a:t>
            </a:r>
          </a:p>
        </p:txBody>
      </p:sp>
      <p:graphicFrame>
        <p:nvGraphicFramePr>
          <p:cNvPr id="40962" name="Object 3"/>
          <p:cNvGraphicFramePr>
            <a:graphicFrameLocks noGrp="1" noChangeAspect="1"/>
          </p:cNvGraphicFramePr>
          <p:nvPr>
            <p:ph idx="1"/>
          </p:nvPr>
        </p:nvGraphicFramePr>
        <p:xfrm>
          <a:off x="180975" y="1676400"/>
          <a:ext cx="8848725" cy="4876800"/>
        </p:xfrm>
        <a:graphic>
          <a:graphicData uri="http://schemas.openxmlformats.org/presentationml/2006/ole">
            <p:oleObj spid="_x0000_s40962" r:id="rId4" imgW="8846063" imgH="4877223" progId="Excel.Chart.8">
              <p:embed/>
            </p:oleObj>
          </a:graphicData>
        </a:graphic>
      </p:graphicFrame>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6"/>
          <p:cNvSpPr>
            <a:spLocks noGrp="1" noRot="1" noChangeArrowheads="1"/>
          </p:cNvSpPr>
          <p:nvPr>
            <p:ph idx="1"/>
          </p:nvPr>
        </p:nvSpPr>
        <p:spPr>
          <a:xfrm>
            <a:off x="228600" y="1752600"/>
            <a:ext cx="8686800" cy="4876800"/>
          </a:xfrm>
        </p:spPr>
        <p:txBody>
          <a:bodyPr/>
          <a:lstStyle/>
          <a:p>
            <a:pPr>
              <a:buFont typeface="Wingdings 2" pitchFamily="18" charset="2"/>
              <a:buNone/>
            </a:pPr>
            <a:endParaRPr lang="en-US" sz="3000" b="1" smtClean="0">
              <a:solidFill>
                <a:srgbClr val="0070C0"/>
              </a:solidFill>
            </a:endParaRPr>
          </a:p>
          <a:p>
            <a:pPr>
              <a:buFont typeface="Wingdings 2" pitchFamily="18" charset="2"/>
              <a:buNone/>
            </a:pPr>
            <a:r>
              <a:rPr lang="en-US" sz="3000" b="1" smtClean="0">
                <a:solidFill>
                  <a:srgbClr val="002060"/>
                </a:solidFill>
              </a:rPr>
              <a:t>REGISTRY  PERFORMANCE AND THE YEAR AHEAD:</a:t>
            </a:r>
          </a:p>
          <a:p>
            <a:pPr>
              <a:spcBef>
                <a:spcPct val="0"/>
              </a:spcBef>
              <a:buFont typeface="Wingdings 2" pitchFamily="18" charset="2"/>
              <a:buNone/>
            </a:pPr>
            <a:r>
              <a:rPr lang="en-US" sz="3000" smtClean="0">
                <a:solidFill>
                  <a:srgbClr val="002060"/>
                </a:solidFill>
              </a:rPr>
              <a:t>Presented by Lanston Connor, Registrar of</a:t>
            </a:r>
          </a:p>
          <a:p>
            <a:pPr>
              <a:spcBef>
                <a:spcPct val="0"/>
              </a:spcBef>
              <a:buFont typeface="Wingdings 2" pitchFamily="18" charset="2"/>
              <a:buNone/>
            </a:pPr>
            <a:r>
              <a:rPr lang="en-US" sz="3000" smtClean="0">
                <a:solidFill>
                  <a:srgbClr val="002060"/>
                </a:solidFill>
              </a:rPr>
              <a:t>Commercial Activities</a:t>
            </a:r>
          </a:p>
          <a:p>
            <a:pPr>
              <a:buFont typeface="Wingdings 2" pitchFamily="18" charset="2"/>
              <a:buNone/>
            </a:pPr>
            <a:endParaRPr lang="en-US" sz="3000" smtClean="0">
              <a:solidFill>
                <a:srgbClr val="002060"/>
              </a:solidFill>
            </a:endParaRPr>
          </a:p>
          <a:p>
            <a:pPr>
              <a:buFont typeface="Wingdings 2" pitchFamily="18" charset="2"/>
              <a:buNone/>
            </a:pPr>
            <a:r>
              <a:rPr lang="en-US" sz="3000" b="1" smtClean="0">
                <a:solidFill>
                  <a:srgbClr val="002060"/>
                </a:solidFill>
              </a:rPr>
              <a:t>ACORN PERFORMANCE &amp; FUTURE </a:t>
            </a:r>
          </a:p>
          <a:p>
            <a:pPr>
              <a:buFont typeface="Wingdings 2" pitchFamily="18" charset="2"/>
              <a:buNone/>
            </a:pPr>
            <a:r>
              <a:rPr lang="en-US" sz="3000" b="1" smtClean="0">
                <a:solidFill>
                  <a:srgbClr val="002060"/>
                </a:solidFill>
              </a:rPr>
              <a:t>DEVELOPMENTS:</a:t>
            </a:r>
          </a:p>
          <a:p>
            <a:pPr>
              <a:spcBef>
                <a:spcPct val="0"/>
              </a:spcBef>
              <a:buFont typeface="Wingdings 2" pitchFamily="18" charset="2"/>
              <a:buNone/>
            </a:pPr>
            <a:r>
              <a:rPr lang="en-US" sz="3000" smtClean="0">
                <a:solidFill>
                  <a:srgbClr val="002060"/>
                </a:solidFill>
              </a:rPr>
              <a:t>Presented by Darin Silvera</a:t>
            </a:r>
          </a:p>
          <a:p>
            <a:pPr>
              <a:buFont typeface="Wingdings 2" pitchFamily="18" charset="2"/>
              <a:buNone/>
            </a:pPr>
            <a:endParaRPr lang="en-US" smtClean="0"/>
          </a:p>
        </p:txBody>
      </p:sp>
      <p:sp>
        <p:nvSpPr>
          <p:cNvPr id="10242" name="Rectangle 5"/>
          <p:cNvSpPr>
            <a:spLocks noGrp="1" noRot="1" noChangeArrowheads="1"/>
          </p:cNvSpPr>
          <p:nvPr>
            <p:ph type="title"/>
          </p:nvPr>
        </p:nvSpPr>
        <p:spPr>
          <a:xfrm>
            <a:off x="457200" y="76200"/>
            <a:ext cx="8229600" cy="1047750"/>
          </a:xfrm>
        </p:spPr>
        <p:txBody>
          <a:bodyPr/>
          <a:lstStyle/>
          <a:p>
            <a:pPr algn="ctr" fontAlgn="auto">
              <a:spcAft>
                <a:spcPts val="0"/>
              </a:spcAft>
              <a:defRPr/>
            </a:pPr>
            <a:r>
              <a:rPr sz="6000" smtClean="0">
                <a:solidFill>
                  <a:srgbClr val="002060"/>
                </a:solidFill>
                <a:latin typeface="Britannic Bold" pitchFamily="34" charset="0"/>
              </a:rPr>
              <a:t>Commercial Registry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19150"/>
          </a:xfrm>
        </p:spPr>
        <p:txBody>
          <a:bodyPr>
            <a:normAutofit fontScale="90000"/>
          </a:bodyPr>
          <a:lstStyle/>
          <a:p>
            <a:pPr algn="ctr" fontAlgn="auto">
              <a:spcAft>
                <a:spcPts val="0"/>
              </a:spcAft>
              <a:defRPr/>
            </a:pPr>
            <a:r>
              <a:rPr sz="4400" b="1" smtClean="0">
                <a:solidFill>
                  <a:srgbClr val="002060"/>
                </a:solidFill>
              </a:rPr>
              <a:t>Total Yearly Incorporations by Type</a:t>
            </a:r>
          </a:p>
        </p:txBody>
      </p:sp>
      <p:graphicFrame>
        <p:nvGraphicFramePr>
          <p:cNvPr id="8" name="Table Placeholder 7"/>
          <p:cNvGraphicFramePr>
            <a:graphicFrameLocks noGrp="1"/>
          </p:cNvGraphicFramePr>
          <p:nvPr>
            <p:ph type="tbl" idx="1"/>
          </p:nvPr>
        </p:nvGraphicFramePr>
        <p:xfrm>
          <a:off x="228600" y="1752600"/>
          <a:ext cx="8686800" cy="4343400"/>
        </p:xfrm>
        <a:graphic>
          <a:graphicData uri="http://schemas.openxmlformats.org/drawingml/2006/table">
            <a:tbl>
              <a:tblPr/>
              <a:tblGrid>
                <a:gridCol w="1377273"/>
                <a:gridCol w="812170"/>
                <a:gridCol w="812170"/>
                <a:gridCol w="812170"/>
                <a:gridCol w="812170"/>
                <a:gridCol w="812170"/>
                <a:gridCol w="812170"/>
                <a:gridCol w="812170"/>
                <a:gridCol w="786137"/>
                <a:gridCol w="838203"/>
              </a:tblGrid>
              <a:tr h="542925">
                <a:tc>
                  <a:txBody>
                    <a:bodyPr/>
                    <a:lstStyle/>
                    <a:p>
                      <a:pPr algn="l" fontAlgn="ctr"/>
                      <a:r>
                        <a:rPr lang="en-US" sz="1600" b="1" i="0" u="none" strike="noStrike" dirty="0">
                          <a:solidFill>
                            <a:srgbClr val="002060"/>
                          </a:solidFill>
                          <a:latin typeface="Arial"/>
                        </a:rPr>
                        <a:t>Companies </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FY2001</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FY2002</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FY2003</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FY2005</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FY2006</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FY2007 </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latin typeface="Arial"/>
                        </a:rPr>
                        <a:t>FY2008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dirty="0" smtClean="0">
                          <a:solidFill>
                            <a:srgbClr val="002060"/>
                          </a:solidFill>
                        </a:rPr>
                        <a:t>FY</a:t>
                      </a:r>
                      <a:r>
                        <a:rPr lang="en-US" baseline="0" dirty="0" smtClean="0">
                          <a:solidFill>
                            <a:srgbClr val="002060"/>
                          </a:solidFill>
                        </a:rPr>
                        <a:t> 2009</a:t>
                      </a:r>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dirty="0">
                          <a:solidFill>
                            <a:srgbClr val="002060"/>
                          </a:solidFill>
                          <a:latin typeface="Arial"/>
                        </a:rPr>
                        <a:t>IBC</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867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704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569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898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1734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2781</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2060"/>
                          </a:solidFill>
                          <a:latin typeface="Arial"/>
                        </a:rPr>
                        <a:t>2140</a:t>
                      </a:r>
                      <a:endParaRPr lang="en-US" sz="1400" b="0"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2152</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a:solidFill>
                            <a:srgbClr val="002060"/>
                          </a:solidFill>
                          <a:latin typeface="Arial"/>
                        </a:rPr>
                        <a:t>Overseas IBC</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154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47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76</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114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73</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116</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2060"/>
                          </a:solidFill>
                          <a:latin typeface="Arial"/>
                        </a:rPr>
                        <a:t>75</a:t>
                      </a:r>
                      <a:endParaRPr lang="en-US" sz="1400" b="0"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2060"/>
                          </a:solidFill>
                          <a:latin typeface="Arial"/>
                        </a:rPr>
                        <a:t>30</a:t>
                      </a:r>
                      <a:endParaRPr lang="en-US" sz="1400" b="1"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dirty="0">
                          <a:solidFill>
                            <a:srgbClr val="002060"/>
                          </a:solidFill>
                          <a:latin typeface="Arial"/>
                        </a:rPr>
                        <a:t>Domestic Companies</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178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202</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168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194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301</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275</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2060"/>
                          </a:solidFill>
                          <a:latin typeface="Arial"/>
                        </a:rPr>
                        <a:t>301</a:t>
                      </a:r>
                      <a:endParaRPr lang="en-US" sz="1400" b="0"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211</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a:solidFill>
                            <a:srgbClr val="002060"/>
                          </a:solidFill>
                          <a:latin typeface="Arial"/>
                        </a:rPr>
                        <a:t>LLC</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23</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27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39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41</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43</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59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74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89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a:solidFill>
                            <a:srgbClr val="002060"/>
                          </a:solidFill>
                          <a:latin typeface="Arial"/>
                        </a:rPr>
                        <a:t>Other</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16</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19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23</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smtClean="0">
                          <a:solidFill>
                            <a:srgbClr val="002060"/>
                          </a:solidFill>
                          <a:latin typeface="Arial"/>
                        </a:rPr>
                        <a:t>16</a:t>
                      </a:r>
                      <a:endParaRPr lang="en-US" sz="1400" b="0"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20</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1" i="0" u="none" strike="noStrike" dirty="0">
                          <a:solidFill>
                            <a:srgbClr val="002060"/>
                          </a:solidFill>
                          <a:latin typeface="Arial"/>
                        </a:rPr>
                        <a:t>Total</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2060"/>
                          </a:solidFill>
                          <a:latin typeface="Arial"/>
                        </a:rPr>
                        <a:t>1238</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2060"/>
                          </a:solidFill>
                          <a:latin typeface="Arial"/>
                        </a:rPr>
                        <a:t>987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2060"/>
                          </a:solidFill>
                          <a:latin typeface="Arial"/>
                        </a:rPr>
                        <a:t>860</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2060"/>
                          </a:solidFill>
                          <a:latin typeface="Arial"/>
                        </a:rPr>
                        <a:t>1256</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2060"/>
                          </a:solidFill>
                          <a:latin typeface="Arial"/>
                        </a:rPr>
                        <a:t>2170</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3254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2060"/>
                          </a:solidFill>
                          <a:latin typeface="Arial"/>
                        </a:rPr>
                        <a:t>2606</a:t>
                      </a:r>
                      <a:endParaRPr lang="en-US" sz="1400" b="1"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smtClean="0">
                          <a:solidFill>
                            <a:srgbClr val="002060"/>
                          </a:solidFill>
                          <a:latin typeface="Arial"/>
                        </a:rPr>
                        <a:t>2413</a:t>
                      </a:r>
                      <a:endParaRPr lang="en-US" sz="1400" b="1" i="0" u="none" strike="noStrike" dirty="0">
                        <a:solidFill>
                          <a:srgbClr val="002060"/>
                        </a:solidFill>
                        <a:latin typeface="Aria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dirty="0" smtClean="0">
                          <a:solidFill>
                            <a:srgbClr val="002060"/>
                          </a:solidFill>
                        </a:rPr>
                        <a:t>2500</a:t>
                      </a:r>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2925">
                <a:tc>
                  <a:txBody>
                    <a:bodyPr/>
                    <a:lstStyle/>
                    <a:p>
                      <a:pPr algn="ctr" fontAlgn="ctr"/>
                      <a:r>
                        <a:rPr lang="en-US" sz="1400" b="0" i="0" u="none" strike="noStrike" dirty="0">
                          <a:solidFill>
                            <a:srgbClr val="002060"/>
                          </a:solidFill>
                          <a:latin typeface="Arial"/>
                        </a:rPr>
                        <a:t>% Change</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43.62%</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-20.27%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-12.87%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46.05%</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72.77%</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2060"/>
                          </a:solidFill>
                          <a:latin typeface="Arial"/>
                        </a:rPr>
                        <a:t>49.95%</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2060"/>
                          </a:solidFill>
                          <a:latin typeface="Arial"/>
                        </a:rPr>
                        <a:t>-21.14%</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2060"/>
                          </a:solidFill>
                          <a:latin typeface="Arial"/>
                        </a:rPr>
                        <a:t>-2.49%</a:t>
                      </a: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dirty="0">
                        <a:solidFill>
                          <a:srgbClr val="002060"/>
                        </a:solidFill>
                      </a:endParaRPr>
                    </a:p>
                  </a:txBody>
                  <a:tcPr marL="7491" marR="7491" marT="74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3111" name="Rectangle 8"/>
          <p:cNvSpPr>
            <a:spLocks noChangeArrowheads="1"/>
          </p:cNvSpPr>
          <p:nvPr/>
        </p:nvSpPr>
        <p:spPr bwMode="auto">
          <a:xfrm>
            <a:off x="457200" y="6248400"/>
            <a:ext cx="2903538" cy="369888"/>
          </a:xfrm>
          <a:prstGeom prst="rect">
            <a:avLst/>
          </a:prstGeom>
          <a:noFill/>
          <a:ln w="9525">
            <a:noFill/>
            <a:miter lim="800000"/>
            <a:headEnd/>
            <a:tailEnd/>
          </a:ln>
        </p:spPr>
        <p:txBody>
          <a:bodyPr wrap="none">
            <a:spAutoFit/>
          </a:bodyPr>
          <a:lstStyle/>
          <a:p>
            <a:r>
              <a:rPr lang="en-US">
                <a:solidFill>
                  <a:srgbClr val="FF0000"/>
                </a:solidFill>
                <a:latin typeface="Constantia" pitchFamily="18" charset="0"/>
              </a:rPr>
              <a:t>* Projected Incorporations </a:t>
            </a:r>
            <a:endParaRPr lang="en-US">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914400"/>
            <a:ext cx="8229600" cy="1143000"/>
          </a:xfrm>
        </p:spPr>
        <p:txBody>
          <a:bodyPr>
            <a:normAutofit fontScale="90000"/>
          </a:bodyPr>
          <a:lstStyle/>
          <a:p>
            <a:pPr algn="ctr" fontAlgn="auto">
              <a:spcAft>
                <a:spcPts val="0"/>
              </a:spcAft>
              <a:defRPr/>
            </a:pPr>
            <a:r>
              <a:rPr sz="4400" b="1" smtClean="0">
                <a:solidFill>
                  <a:srgbClr val="002060"/>
                </a:solidFill>
              </a:rPr>
              <a:t>Operational Performance: </a:t>
            </a:r>
            <a:r>
              <a:rPr smtClean="0">
                <a:solidFill>
                  <a:srgbClr val="002060"/>
                </a:solidFill>
              </a:rPr>
              <a:t/>
            </a:r>
            <a:br>
              <a:rPr smtClean="0">
                <a:solidFill>
                  <a:srgbClr val="002060"/>
                </a:solidFill>
              </a:rPr>
            </a:br>
            <a:r>
              <a:rPr smtClean="0">
                <a:solidFill>
                  <a:srgbClr val="002060"/>
                </a:solidFill>
              </a:rPr>
              <a:t>Agent Overview</a:t>
            </a:r>
          </a:p>
        </p:txBody>
      </p:sp>
      <p:sp>
        <p:nvSpPr>
          <p:cNvPr id="27651" name="Rectangle 3"/>
          <p:cNvSpPr>
            <a:spLocks noGrp="1"/>
          </p:cNvSpPr>
          <p:nvPr>
            <p:ph type="body" idx="1"/>
          </p:nvPr>
        </p:nvSpPr>
        <p:spPr>
          <a:xfrm>
            <a:off x="381000" y="2209800"/>
            <a:ext cx="8229600" cy="3779838"/>
          </a:xfrm>
        </p:spPr>
        <p:txBody>
          <a:bodyPr/>
          <a:lstStyle/>
          <a:p>
            <a:r>
              <a:rPr lang="en-US" sz="2800" smtClean="0">
                <a:solidFill>
                  <a:srgbClr val="002060"/>
                </a:solidFill>
              </a:rPr>
              <a:t>One Hundred &amp; Ten </a:t>
            </a:r>
            <a:r>
              <a:rPr lang="en-US" sz="3600" b="1" smtClean="0"/>
              <a:t>(119) </a:t>
            </a:r>
            <a:r>
              <a:rPr lang="en-US" sz="2800" smtClean="0">
                <a:solidFill>
                  <a:srgbClr val="002060"/>
                </a:solidFill>
              </a:rPr>
              <a:t>Overseas Agents from over 30 Countries in Total- There were Eight </a:t>
            </a:r>
            <a:r>
              <a:rPr lang="en-US" sz="2800" b="1" smtClean="0"/>
              <a:t>(9)</a:t>
            </a:r>
            <a:r>
              <a:rPr lang="en-US" sz="2800" smtClean="0"/>
              <a:t> </a:t>
            </a:r>
            <a:r>
              <a:rPr lang="en-US" sz="2800" smtClean="0">
                <a:solidFill>
                  <a:srgbClr val="002060"/>
                </a:solidFill>
              </a:rPr>
              <a:t>OS Agents Registered in 2009</a:t>
            </a:r>
          </a:p>
          <a:p>
            <a:pPr>
              <a:buFont typeface="Wingdings 2" pitchFamily="18" charset="2"/>
              <a:buNone/>
            </a:pPr>
            <a:endParaRPr lang="en-US" sz="2800" smtClean="0">
              <a:solidFill>
                <a:srgbClr val="002060"/>
              </a:solidFill>
            </a:endParaRPr>
          </a:p>
          <a:p>
            <a:r>
              <a:rPr lang="en-US" sz="2800" smtClean="0">
                <a:solidFill>
                  <a:srgbClr val="002060"/>
                </a:solidFill>
              </a:rPr>
              <a:t>Sixty-Seven </a:t>
            </a:r>
            <a:r>
              <a:rPr lang="en-US" sz="2800" b="1" smtClean="0"/>
              <a:t>(77) </a:t>
            </a:r>
            <a:r>
              <a:rPr lang="en-US" sz="2800" smtClean="0">
                <a:solidFill>
                  <a:srgbClr val="002060"/>
                </a:solidFill>
              </a:rPr>
              <a:t>Onshore Agents in Total– There were Three </a:t>
            </a:r>
            <a:r>
              <a:rPr lang="en-US" sz="2800" b="1" smtClean="0"/>
              <a:t>(10)</a:t>
            </a:r>
            <a:r>
              <a:rPr lang="en-US" sz="2800" smtClean="0"/>
              <a:t> </a:t>
            </a:r>
            <a:r>
              <a:rPr lang="en-US" sz="2800" smtClean="0">
                <a:solidFill>
                  <a:srgbClr val="002060"/>
                </a:solidFill>
              </a:rPr>
              <a:t>Onshore Agents Registered in 2009</a:t>
            </a:r>
          </a:p>
          <a:p>
            <a:pPr>
              <a:buFont typeface="Wingdings 2" pitchFamily="18" charset="2"/>
              <a:buNone/>
            </a:pPr>
            <a:endParaRPr lang="en-US" smtClean="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box(in)">
                                      <p:cBhvr>
                                        <p:cTn id="7" dur="500"/>
                                        <p:tgtEl>
                                          <p:spTgt spid="27651">
                                            <p:txEl>
                                              <p:pRg st="0" end="0"/>
                                            </p:txEl>
                                          </p:spTgt>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animEffect transition="in" filter="box(in)">
                                      <p:cBhvr>
                                        <p:cTn id="11"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Text Box 10"/>
          <p:cNvSpPr txBox="1">
            <a:spLocks noChangeArrowheads="1"/>
          </p:cNvSpPr>
          <p:nvPr/>
        </p:nvSpPr>
        <p:spPr bwMode="auto">
          <a:xfrm>
            <a:off x="990600" y="1905000"/>
            <a:ext cx="7032625" cy="923925"/>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5400" dirty="0">
                <a:solidFill>
                  <a:srgbClr val="002060"/>
                </a:solidFill>
                <a:effectLst>
                  <a:outerShdw blurRad="38100" dist="38100" dir="2700000" algn="tl">
                    <a:srgbClr val="04617B"/>
                  </a:outerShdw>
                </a:effectLst>
                <a:latin typeface="+mn-lt"/>
              </a:rPr>
              <a:t>ACORN 2.0 UPGRADE</a:t>
            </a:r>
          </a:p>
        </p:txBody>
      </p:sp>
      <p:sp>
        <p:nvSpPr>
          <p:cNvPr id="2" name="Text Box 10"/>
          <p:cNvSpPr txBox="1">
            <a:spLocks noChangeArrowheads="1"/>
          </p:cNvSpPr>
          <p:nvPr/>
        </p:nvSpPr>
        <p:spPr bwMode="auto">
          <a:xfrm>
            <a:off x="1981200" y="3505200"/>
            <a:ext cx="5060950" cy="762000"/>
          </a:xfrm>
          <a:prstGeom prst="rect">
            <a:avLst/>
          </a:prstGeom>
          <a:noFill/>
          <a:ln w="9525">
            <a:noFill/>
            <a:miter lim="800000"/>
            <a:headEnd/>
            <a:tailEnd/>
          </a:ln>
          <a:effectLst/>
        </p:spPr>
        <p:txBody>
          <a:bodyPr wrap="none">
            <a:spAutoFit/>
          </a:bodyPr>
          <a:lstStyle/>
          <a:p>
            <a:pPr fontAlgn="auto">
              <a:spcBef>
                <a:spcPts val="0"/>
              </a:spcBef>
              <a:spcAft>
                <a:spcPts val="0"/>
              </a:spcAft>
              <a:defRPr/>
            </a:pPr>
            <a:r>
              <a:rPr lang="en-US" sz="4400" dirty="0">
                <a:solidFill>
                  <a:srgbClr val="002060"/>
                </a:solidFill>
                <a:effectLst>
                  <a:outerShdw blurRad="38100" dist="38100" dir="2700000" algn="tl">
                    <a:srgbClr val="04617B"/>
                  </a:outerShdw>
                </a:effectLst>
                <a:latin typeface="+mn-lt"/>
              </a:rPr>
              <a:t>Technical Overview</a:t>
            </a:r>
          </a:p>
        </p:txBody>
      </p:sp>
      <p:sp>
        <p:nvSpPr>
          <p:cNvPr id="78854" name="Line 6"/>
          <p:cNvSpPr>
            <a:spLocks noChangeShapeType="1"/>
          </p:cNvSpPr>
          <p:nvPr/>
        </p:nvSpPr>
        <p:spPr bwMode="auto">
          <a:xfrm flipV="1">
            <a:off x="1189038" y="3363913"/>
            <a:ext cx="3100387" cy="0"/>
          </a:xfrm>
          <a:prstGeom prst="line">
            <a:avLst/>
          </a:prstGeom>
          <a:noFill/>
          <a:ln w="6350">
            <a:solidFill>
              <a:schemeClr val="tx1"/>
            </a:solidFill>
            <a:round/>
            <a:headEnd/>
            <a:tailEnd/>
          </a:ln>
          <a:effectLst/>
        </p:spPr>
        <p:txBody>
          <a:bodyPr/>
          <a:lstStyle/>
          <a:p>
            <a:endParaRPr lang="en-US"/>
          </a:p>
        </p:txBody>
      </p:sp>
      <p:sp>
        <p:nvSpPr>
          <p:cNvPr id="78855" name="Oval 7"/>
          <p:cNvSpPr>
            <a:spLocks noChangeArrowheads="1"/>
          </p:cNvSpPr>
          <p:nvPr/>
        </p:nvSpPr>
        <p:spPr bwMode="auto">
          <a:xfrm>
            <a:off x="4464050" y="3319463"/>
            <a:ext cx="76200" cy="76200"/>
          </a:xfrm>
          <a:prstGeom prst="ellipse">
            <a:avLst/>
          </a:prstGeom>
          <a:solidFill>
            <a:srgbClr val="FF0000"/>
          </a:solidFill>
          <a:ln w="9525">
            <a:noFill/>
            <a:round/>
            <a:headEnd/>
            <a:tailEnd/>
          </a:ln>
          <a:effectLst/>
        </p:spPr>
        <p:txBody>
          <a:bodyPr wrap="none" anchor="ctr"/>
          <a:lstStyle/>
          <a:p>
            <a:endParaRPr lang="en-US"/>
          </a:p>
        </p:txBody>
      </p:sp>
      <p:sp>
        <p:nvSpPr>
          <p:cNvPr id="78857" name="Line 9"/>
          <p:cNvSpPr>
            <a:spLocks noChangeShapeType="1"/>
          </p:cNvSpPr>
          <p:nvPr/>
        </p:nvSpPr>
        <p:spPr bwMode="auto">
          <a:xfrm flipV="1">
            <a:off x="4721225" y="3359150"/>
            <a:ext cx="3100388" cy="0"/>
          </a:xfrm>
          <a:prstGeom prst="line">
            <a:avLst/>
          </a:prstGeom>
          <a:noFill/>
          <a:ln w="6350">
            <a:solidFill>
              <a:schemeClr val="tx1"/>
            </a:solidFill>
            <a:round/>
            <a:headEnd/>
            <a:tailEnd/>
          </a:ln>
          <a:effectLst/>
        </p:spPr>
        <p:txBody>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Discussion Agenda</a:t>
            </a:r>
          </a:p>
        </p:txBody>
      </p:sp>
      <p:sp>
        <p:nvSpPr>
          <p:cNvPr id="81923" name="Rectangle 3"/>
          <p:cNvSpPr>
            <a:spLocks noGrp="1"/>
          </p:cNvSpPr>
          <p:nvPr>
            <p:ph type="body" idx="1"/>
          </p:nvPr>
        </p:nvSpPr>
        <p:spPr>
          <a:xfrm>
            <a:off x="457200" y="1447800"/>
            <a:ext cx="8229600" cy="4678363"/>
          </a:xfrm>
        </p:spPr>
        <p:txBody>
          <a:bodyPr/>
          <a:lstStyle/>
          <a:p>
            <a:r>
              <a:rPr lang="en-US" smtClean="0"/>
              <a:t>About DCI</a:t>
            </a:r>
          </a:p>
          <a:p>
            <a:r>
              <a:rPr lang="en-US" smtClean="0"/>
              <a:t>Software</a:t>
            </a:r>
          </a:p>
          <a:p>
            <a:r>
              <a:rPr lang="en-US" smtClean="0"/>
              <a:t>Project Plan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About DCI</a:t>
            </a:r>
          </a:p>
        </p:txBody>
      </p:sp>
      <p:sp>
        <p:nvSpPr>
          <p:cNvPr id="86019" name="Rectangle 3"/>
          <p:cNvSpPr>
            <a:spLocks noGrp="1"/>
          </p:cNvSpPr>
          <p:nvPr>
            <p:ph type="body" idx="1"/>
          </p:nvPr>
        </p:nvSpPr>
        <p:spPr>
          <a:xfrm>
            <a:off x="457200" y="1447800"/>
            <a:ext cx="8229600" cy="4678363"/>
          </a:xfrm>
        </p:spPr>
        <p:txBody>
          <a:bodyPr/>
          <a:lstStyle/>
          <a:p>
            <a:r>
              <a:rPr lang="en-US" smtClean="0"/>
              <a:t>AXSO Global / DCI (Development Consortium International)</a:t>
            </a:r>
          </a:p>
          <a:p>
            <a:r>
              <a:rPr lang="en-US" smtClean="0"/>
              <a:t>Core Competence (Software Development &amp; Systems Engineering)</a:t>
            </a:r>
          </a:p>
          <a:p>
            <a:r>
              <a:rPr lang="en-US" smtClean="0"/>
              <a:t>Client List (Integrity Commission, UNESCO, IBM, Jamaica National, Grace Kennedy,…among others )</a:t>
            </a:r>
          </a:p>
          <a:p>
            <a:endParaRPr 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DCI’s Interest in ACORN</a:t>
            </a:r>
          </a:p>
        </p:txBody>
      </p:sp>
      <p:sp>
        <p:nvSpPr>
          <p:cNvPr id="89091" name="Rectangle 3"/>
          <p:cNvSpPr>
            <a:spLocks noGrp="1"/>
          </p:cNvSpPr>
          <p:nvPr>
            <p:ph type="body" idx="1"/>
          </p:nvPr>
        </p:nvSpPr>
        <p:spPr>
          <a:xfrm>
            <a:off x="457200" y="1447800"/>
            <a:ext cx="8229600" cy="4678363"/>
          </a:xfrm>
        </p:spPr>
        <p:txBody>
          <a:bodyPr/>
          <a:lstStyle/>
          <a:p>
            <a:r>
              <a:rPr lang="en-US" smtClean="0"/>
              <a:t>Darin Silvera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z="3800" smtClean="0">
                <a:ln>
                  <a:noFill/>
                </a:ln>
                <a:effectLst/>
              </a:rPr>
              <a:t>ACORN 2.0 Upgrade Considerations</a:t>
            </a:r>
          </a:p>
        </p:txBody>
      </p:sp>
      <p:sp>
        <p:nvSpPr>
          <p:cNvPr id="95235" name="Rectangle 3"/>
          <p:cNvSpPr>
            <a:spLocks noGrp="1"/>
          </p:cNvSpPr>
          <p:nvPr>
            <p:ph type="body" idx="1"/>
          </p:nvPr>
        </p:nvSpPr>
        <p:spPr>
          <a:xfrm>
            <a:off x="457200" y="1447800"/>
            <a:ext cx="8229600" cy="4678363"/>
          </a:xfrm>
        </p:spPr>
        <p:txBody>
          <a:bodyPr/>
          <a:lstStyle/>
          <a:p>
            <a:r>
              <a:rPr lang="en-US" sz="2200" smtClean="0"/>
              <a:t>Clearing the backlog - Resolution of historic &amp; current RIR’s. </a:t>
            </a:r>
          </a:p>
          <a:p>
            <a:r>
              <a:rPr lang="en-US" sz="2200" smtClean="0"/>
              <a:t>Updating ACORN Software Components to a modern architecture. </a:t>
            </a:r>
          </a:p>
          <a:p>
            <a:r>
              <a:rPr lang="en-US" sz="2200" smtClean="0"/>
              <a:t>Expand the functionality of ACORN horizontally to facilitate registration of multiple entity types – not just companies.</a:t>
            </a:r>
          </a:p>
          <a:p>
            <a:r>
              <a:rPr lang="en-US" sz="2200" smtClean="0"/>
              <a:t>Expand functional of ACORN vertically to facilitate increased efficiencies across the Anguilla Financial Services industry.</a:t>
            </a:r>
          </a:p>
          <a:p>
            <a:r>
              <a:rPr lang="en-US" sz="2200" smtClean="0"/>
              <a:t>Performance - currently ACORN website struggles to handle 4 simultaneous users.</a:t>
            </a:r>
          </a:p>
          <a:p>
            <a:r>
              <a:rPr lang="en-US" sz="2200" smtClean="0"/>
              <a:t>Training / Tutorials</a:t>
            </a:r>
          </a:p>
          <a:p>
            <a:endParaRPr lang="en-US" sz="2200" smtClean="0"/>
          </a:p>
          <a:p>
            <a:endParaRPr lang="en-US" sz="22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Clearing The Backlog of RIR’s</a:t>
            </a:r>
          </a:p>
        </p:txBody>
      </p:sp>
      <p:sp>
        <p:nvSpPr>
          <p:cNvPr id="97283" name="Rectangle 3"/>
          <p:cNvSpPr>
            <a:spLocks noGrp="1"/>
          </p:cNvSpPr>
          <p:nvPr>
            <p:ph type="body" idx="1"/>
          </p:nvPr>
        </p:nvSpPr>
        <p:spPr>
          <a:xfrm>
            <a:off x="457200" y="1447800"/>
            <a:ext cx="8229600" cy="4678363"/>
          </a:xfrm>
        </p:spPr>
        <p:txBody>
          <a:bodyPr/>
          <a:lstStyle/>
          <a:p>
            <a:r>
              <a:rPr lang="en-US" smtClean="0"/>
              <a:t>Some RIR’s on list since 1999</a:t>
            </a:r>
          </a:p>
          <a:p>
            <a:r>
              <a:rPr lang="en-US" smtClean="0"/>
              <a:t>List of critical updates needed are numerous</a:t>
            </a:r>
          </a:p>
          <a:p>
            <a:pPr lvl="1"/>
            <a:r>
              <a:rPr lang="en-US" smtClean="0"/>
              <a:t>Streamline Chinese Character Company Incorporation (Simplified &amp; Traditional) – Since March 2002</a:t>
            </a:r>
          </a:p>
          <a:p>
            <a:pPr lvl="1"/>
            <a:r>
              <a:rPr lang="en-US" smtClean="0"/>
              <a:t>Generation of PDF doc’s – Since Nov 1999</a:t>
            </a:r>
          </a:p>
          <a:p>
            <a:r>
              <a:rPr lang="en-US" smtClean="0"/>
              <a:t>Software development team important </a:t>
            </a:r>
          </a:p>
          <a:p>
            <a:pPr lvl="1">
              <a:buFont typeface="Wingdings 2" pitchFamily="18" charset="2"/>
              <a:buNone/>
            </a:pPr>
            <a:endParaRPr lang="en-US" smtClean="0"/>
          </a:p>
          <a:p>
            <a:endParaRPr lang="en-US" smtClean="0"/>
          </a:p>
          <a:p>
            <a:pPr lvl="1"/>
            <a:endParaRPr lang="en-US" smtClean="0"/>
          </a:p>
          <a:p>
            <a:endParaRPr lang="en-US"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ACORN Software Components</a:t>
            </a:r>
          </a:p>
        </p:txBody>
      </p:sp>
      <p:sp>
        <p:nvSpPr>
          <p:cNvPr id="88067" name="Rectangle 3"/>
          <p:cNvSpPr>
            <a:spLocks noGrp="1"/>
          </p:cNvSpPr>
          <p:nvPr>
            <p:ph type="body" idx="1"/>
          </p:nvPr>
        </p:nvSpPr>
        <p:spPr>
          <a:xfrm>
            <a:off x="457200" y="1447800"/>
            <a:ext cx="8229600" cy="4678363"/>
          </a:xfrm>
        </p:spPr>
        <p:txBody>
          <a:bodyPr/>
          <a:lstStyle/>
          <a:p>
            <a:r>
              <a:rPr lang="en-US" smtClean="0"/>
              <a:t>Major Software Components of ACORN</a:t>
            </a:r>
          </a:p>
          <a:p>
            <a:pPr lvl="1"/>
            <a:r>
              <a:rPr lang="en-US" smtClean="0"/>
              <a:t>Database – Oracle 9i R2</a:t>
            </a:r>
            <a:endParaRPr lang="en-US" smtClean="0">
              <a:solidFill>
                <a:schemeClr val="hlink"/>
              </a:solidFill>
            </a:endParaRPr>
          </a:p>
          <a:p>
            <a:pPr lvl="1"/>
            <a:r>
              <a:rPr lang="en-US" smtClean="0"/>
              <a:t>Registry Administration Screens – Oracle Forms 4.5 Process Controller – VB6 Scripts</a:t>
            </a:r>
          </a:p>
          <a:p>
            <a:pPr lvl="1"/>
            <a:r>
              <a:rPr lang="en-US" smtClean="0"/>
              <a:t>Report Templates – MS Word 2000 Mail Merge</a:t>
            </a:r>
          </a:p>
          <a:p>
            <a:pPr lvl="1"/>
            <a:r>
              <a:rPr lang="en-US" smtClean="0"/>
              <a:t>Agent Website – ASP Web Pages</a:t>
            </a:r>
          </a:p>
          <a:p>
            <a:pPr lvl="1"/>
            <a:r>
              <a:rPr lang="en-US" smtClean="0"/>
              <a:t>Client Digital Certificates - VeriSign</a:t>
            </a:r>
          </a:p>
          <a:p>
            <a:endParaRPr lang="en-US"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ACORN Component Upgrade</a:t>
            </a:r>
          </a:p>
        </p:txBody>
      </p:sp>
      <p:sp>
        <p:nvSpPr>
          <p:cNvPr id="90115" name="Rectangle 3"/>
          <p:cNvSpPr>
            <a:spLocks noGrp="1"/>
          </p:cNvSpPr>
          <p:nvPr>
            <p:ph type="body" idx="1"/>
          </p:nvPr>
        </p:nvSpPr>
        <p:spPr>
          <a:xfrm>
            <a:off x="457200" y="1447800"/>
            <a:ext cx="8229600" cy="4678363"/>
          </a:xfrm>
        </p:spPr>
        <p:txBody>
          <a:bodyPr/>
          <a:lstStyle/>
          <a:p>
            <a:r>
              <a:rPr lang="en-US" smtClean="0"/>
              <a:t>Major Software Components – Suggested Upgrade</a:t>
            </a:r>
          </a:p>
          <a:p>
            <a:pPr lvl="1"/>
            <a:r>
              <a:rPr lang="en-US" smtClean="0"/>
              <a:t>Database – Oracle 9i R2 </a:t>
            </a:r>
            <a:r>
              <a:rPr lang="en-US" smtClean="0">
                <a:solidFill>
                  <a:srgbClr val="FFFF00"/>
                </a:solidFill>
              </a:rPr>
              <a:t>(Upgrade to Microsoft SQL Server 2008 / PostgreSQL)</a:t>
            </a:r>
          </a:p>
          <a:p>
            <a:pPr lvl="1"/>
            <a:r>
              <a:rPr lang="en-US" smtClean="0"/>
              <a:t>Registry Administration Screens – Oracle Forms 4.5 </a:t>
            </a:r>
            <a:r>
              <a:rPr lang="en-US" smtClean="0">
                <a:solidFill>
                  <a:srgbClr val="FFFF00"/>
                </a:solidFill>
              </a:rPr>
              <a:t>(Upgrade to Microsoft WPF)</a:t>
            </a:r>
          </a:p>
          <a:p>
            <a:pPr lvl="1"/>
            <a:r>
              <a:rPr lang="en-US" smtClean="0"/>
              <a:t>Process Controller – VB6 Scripts </a:t>
            </a:r>
            <a:r>
              <a:rPr lang="en-US" smtClean="0">
                <a:solidFill>
                  <a:srgbClr val="FFFF00"/>
                </a:solidFill>
              </a:rPr>
              <a:t>(Upgrade to C#)</a:t>
            </a:r>
          </a:p>
          <a:p>
            <a:pPr lvl="1"/>
            <a:r>
              <a:rPr lang="en-US" smtClean="0"/>
              <a:t>Report Templates – MS Word 2000 Mail Merge </a:t>
            </a:r>
            <a:r>
              <a:rPr lang="en-US" smtClean="0">
                <a:solidFill>
                  <a:srgbClr val="FFFF00"/>
                </a:solidFill>
              </a:rPr>
              <a:t>(Upgrade to report writers better suited for creating documents- like Crystal Reports)</a:t>
            </a:r>
            <a:r>
              <a:rPr lang="en-US" smtClean="0"/>
              <a:t> </a:t>
            </a:r>
          </a:p>
          <a:p>
            <a:pPr lvl="1"/>
            <a:r>
              <a:rPr lang="en-US" smtClean="0"/>
              <a:t>Agent Website – ASP Web Pages </a:t>
            </a:r>
            <a:r>
              <a:rPr lang="en-US" smtClean="0">
                <a:solidFill>
                  <a:srgbClr val="FFFF00"/>
                </a:solidFill>
              </a:rPr>
              <a:t>(Replace with WPF)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rganization Chart 7"/>
          <p:cNvGraphicFramePr>
            <a:graphicFrameLocks/>
          </p:cNvGraphicFramePr>
          <p:nvPr>
            <p:ph idx="1"/>
          </p:nvPr>
        </p:nvGraphicFramePr>
        <p:xfrm>
          <a:off x="381000" y="1752600"/>
          <a:ext cx="8534400" cy="4660900"/>
        </p:xfrm>
        <a:graphic>
          <a:graphicData uri="http://schemas.openxmlformats.org/drawingml/2006/compatibility">
            <com:legacyDrawing xmlns:com="http://schemas.openxmlformats.org/drawingml/2006/compatibility" spid="_x0000_s1026"/>
          </a:graphicData>
        </a:graphic>
      </p:graphicFrame>
      <p:sp>
        <p:nvSpPr>
          <p:cNvPr id="1044" name="Rectangle 4"/>
          <p:cNvSpPr>
            <a:spLocks noGrp="1" noRot="1" noChangeArrowheads="1"/>
          </p:cNvSpPr>
          <p:nvPr>
            <p:ph type="title"/>
          </p:nvPr>
        </p:nvSpPr>
        <p:spPr>
          <a:xfrm>
            <a:off x="762000" y="685800"/>
            <a:ext cx="7086600" cy="762000"/>
          </a:xfrm>
        </p:spPr>
        <p:txBody>
          <a:bodyPr>
            <a:normAutofit fontScale="90000"/>
          </a:bodyPr>
          <a:lstStyle/>
          <a:p>
            <a:pPr algn="ctr" fontAlgn="auto">
              <a:spcAft>
                <a:spcPts val="0"/>
              </a:spcAft>
              <a:defRPr/>
            </a:pPr>
            <a:r>
              <a:rPr sz="5400" b="1" smtClean="0">
                <a:solidFill>
                  <a:srgbClr val="002060"/>
                </a:solidFill>
              </a:rPr>
              <a:t>Organizational Chart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Expanding ACORN Horizontally</a:t>
            </a:r>
          </a:p>
        </p:txBody>
      </p:sp>
      <p:sp>
        <p:nvSpPr>
          <p:cNvPr id="99331" name="Rectangle 3"/>
          <p:cNvSpPr>
            <a:spLocks noGrp="1"/>
          </p:cNvSpPr>
          <p:nvPr>
            <p:ph type="body" idx="1"/>
          </p:nvPr>
        </p:nvSpPr>
        <p:spPr>
          <a:xfrm>
            <a:off x="457200" y="1447800"/>
            <a:ext cx="8229600" cy="4678363"/>
          </a:xfrm>
        </p:spPr>
        <p:txBody>
          <a:bodyPr/>
          <a:lstStyle/>
          <a:p>
            <a:r>
              <a:rPr lang="en-US" smtClean="0"/>
              <a:t>ACORN Currently manages companies</a:t>
            </a:r>
          </a:p>
          <a:p>
            <a:r>
              <a:rPr lang="en-US" smtClean="0"/>
              <a:t>Possible additions include:</a:t>
            </a:r>
          </a:p>
          <a:p>
            <a:pPr lvl="1"/>
            <a:r>
              <a:rPr lang="en-US" smtClean="0"/>
              <a:t>Foundations</a:t>
            </a:r>
          </a:p>
          <a:p>
            <a:pPr lvl="1"/>
            <a:r>
              <a:rPr lang="en-US" smtClean="0"/>
              <a:t>Mutual Funds</a:t>
            </a:r>
          </a:p>
          <a:p>
            <a:pPr lvl="1"/>
            <a:r>
              <a:rPr lang="en-US" smtClean="0"/>
              <a:t>Various types of Insurance (Protected Cell, etc)</a:t>
            </a:r>
          </a:p>
          <a:p>
            <a:pPr lvl="1"/>
            <a:r>
              <a:rPr lang="en-US" smtClean="0"/>
              <a:t>Shipping &amp; Yachting</a:t>
            </a:r>
          </a:p>
          <a:p>
            <a:r>
              <a:rPr lang="en-US" smtClean="0"/>
              <a:t>Could be integrated with free WIPO system that manages Trademarks &amp; Patents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5" name="Rectangle 13"/>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Expanding ACORN Horizontally</a:t>
            </a:r>
          </a:p>
        </p:txBody>
      </p:sp>
      <p:graphicFrame>
        <p:nvGraphicFramePr>
          <p:cNvPr id="100357" name="Diagram 5"/>
          <p:cNvGraphicFramePr>
            <a:graphicFrameLocks/>
          </p:cNvGraphicFramePr>
          <p:nvPr>
            <p:ph idx="1"/>
          </p:nvPr>
        </p:nvGraphicFramePr>
        <p:xfrm>
          <a:off x="457200" y="1447800"/>
          <a:ext cx="8229600" cy="4678363"/>
        </p:xfrm>
        <a:graphic>
          <a:graphicData uri="http://schemas.openxmlformats.org/drawingml/2006/compatibility">
            <com:legacyDrawing xmlns:com="http://schemas.openxmlformats.org/drawingml/2006/compatibility" spid="_x0000_s100357"/>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57" name="Rectangle 13"/>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Expanding ACORN Vertically</a:t>
            </a:r>
          </a:p>
        </p:txBody>
      </p:sp>
      <p:graphicFrame>
        <p:nvGraphicFramePr>
          <p:cNvPr id="82950" name="Diagram 6"/>
          <p:cNvGraphicFramePr>
            <a:graphicFrameLocks/>
          </p:cNvGraphicFramePr>
          <p:nvPr>
            <p:ph idx="1"/>
          </p:nvPr>
        </p:nvGraphicFramePr>
        <p:xfrm>
          <a:off x="457200" y="1447800"/>
          <a:ext cx="8229600" cy="4678363"/>
        </p:xfrm>
        <a:graphic>
          <a:graphicData uri="http://schemas.openxmlformats.org/drawingml/2006/compatibility">
            <com:legacyDrawing xmlns:com="http://schemas.openxmlformats.org/drawingml/2006/compatibility" spid="_x0000_s82950"/>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Performance</a:t>
            </a:r>
          </a:p>
        </p:txBody>
      </p:sp>
      <p:sp>
        <p:nvSpPr>
          <p:cNvPr id="103427" name="Rectangle 3"/>
          <p:cNvSpPr>
            <a:spLocks noGrp="1"/>
          </p:cNvSpPr>
          <p:nvPr>
            <p:ph type="body" idx="1"/>
          </p:nvPr>
        </p:nvSpPr>
        <p:spPr>
          <a:xfrm>
            <a:off x="457200" y="1447800"/>
            <a:ext cx="8229600" cy="4678363"/>
          </a:xfrm>
        </p:spPr>
        <p:txBody>
          <a:bodyPr/>
          <a:lstStyle/>
          <a:p>
            <a:r>
              <a:rPr lang="en-US" smtClean="0"/>
              <a:t>With expanded functionality ACORN there will be a need to be able to handle much more than 4 simultaneous users.</a:t>
            </a:r>
          </a:p>
          <a:p>
            <a:r>
              <a:rPr lang="en-US" smtClean="0"/>
              <a:t>We will seek to determine how additional features will affect performance with load testing and seek to    optimize the performance and scalability of ACORN 2.0.</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Training</a:t>
            </a:r>
          </a:p>
        </p:txBody>
      </p:sp>
      <p:sp>
        <p:nvSpPr>
          <p:cNvPr id="104451" name="Rectangle 3"/>
          <p:cNvSpPr>
            <a:spLocks noGrp="1"/>
          </p:cNvSpPr>
          <p:nvPr>
            <p:ph type="body" idx="1"/>
          </p:nvPr>
        </p:nvSpPr>
        <p:spPr>
          <a:xfrm>
            <a:off x="457200" y="1447800"/>
            <a:ext cx="8229600" cy="4678363"/>
          </a:xfrm>
        </p:spPr>
        <p:txBody>
          <a:bodyPr/>
          <a:lstStyle/>
          <a:p>
            <a:r>
              <a:rPr lang="en-US" smtClean="0"/>
              <a:t>One complaint of Agents is the lack of tutorials to bring new workers up to speed.</a:t>
            </a:r>
          </a:p>
          <a:p>
            <a:r>
              <a:rPr lang="en-US" smtClean="0"/>
              <a:t>One way to address this with Flash videos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bwMode="auto">
          <a:noFill/>
          <a:ln w="9525"/>
        </p:spPr>
        <p:txBody>
          <a:bodyPr wrap="square" lIns="91440" tIns="45720" rIns="91440" bIns="45720" numCol="1" compatLnSpc="1">
            <a:prstTxWarp prst="textNoShape">
              <a:avLst/>
            </a:prstTxWarp>
          </a:bodyPr>
          <a:lstStyle/>
          <a:p>
            <a:r>
              <a:rPr smtClean="0">
                <a:ln>
                  <a:noFill/>
                </a:ln>
                <a:effectLst/>
              </a:rPr>
              <a:t>ACORN Upgrade Schedule</a:t>
            </a:r>
          </a:p>
        </p:txBody>
      </p:sp>
      <p:sp>
        <p:nvSpPr>
          <p:cNvPr id="92163" name="Rectangle 3"/>
          <p:cNvSpPr>
            <a:spLocks noGrp="1"/>
          </p:cNvSpPr>
          <p:nvPr>
            <p:ph type="body" idx="1"/>
          </p:nvPr>
        </p:nvSpPr>
        <p:spPr>
          <a:xfrm>
            <a:off x="457200" y="1447800"/>
            <a:ext cx="8229600" cy="4678363"/>
          </a:xfrm>
        </p:spPr>
        <p:txBody>
          <a:bodyPr/>
          <a:lstStyle/>
          <a:p>
            <a:r>
              <a:rPr lang="en-US" smtClean="0"/>
              <a:t>First Month</a:t>
            </a:r>
          </a:p>
          <a:p>
            <a:pPr lvl="1"/>
            <a:r>
              <a:rPr lang="en-US" smtClean="0"/>
              <a:t>Extensive Hardware Tuning</a:t>
            </a:r>
          </a:p>
          <a:p>
            <a:pPr lvl="1"/>
            <a:r>
              <a:rPr lang="en-US" smtClean="0"/>
              <a:t>Darin Silvera on island (Establishing momentum of project)</a:t>
            </a:r>
          </a:p>
          <a:p>
            <a:r>
              <a:rPr lang="en-US" smtClean="0"/>
              <a:t>Progressive upgrades over a 16 month period</a:t>
            </a:r>
          </a:p>
          <a:p>
            <a:r>
              <a:rPr lang="en-US" smtClean="0"/>
              <a:t>Optional focus on critical upgrades in current version first.</a:t>
            </a:r>
          </a:p>
          <a:p>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Text Box 10"/>
          <p:cNvSpPr txBox="1">
            <a:spLocks noChangeArrowheads="1"/>
          </p:cNvSpPr>
          <p:nvPr/>
        </p:nvSpPr>
        <p:spPr bwMode="auto">
          <a:xfrm>
            <a:off x="3076575" y="2339975"/>
            <a:ext cx="2687638" cy="914400"/>
          </a:xfrm>
          <a:prstGeom prst="rect">
            <a:avLst/>
          </a:prstGeom>
          <a:noFill/>
          <a:ln w="9525">
            <a:noFill/>
            <a:miter lim="800000"/>
            <a:headEnd/>
            <a:tailEnd/>
          </a:ln>
          <a:effectLst/>
        </p:spPr>
        <p:txBody>
          <a:bodyPr wrap="none">
            <a:spAutoFit/>
          </a:bodyPr>
          <a:lstStyle/>
          <a:p>
            <a:r>
              <a:rPr lang="en-US" sz="5400">
                <a:solidFill>
                  <a:srgbClr val="002060"/>
                </a:solidFill>
                <a:effectLst>
                  <a:outerShdw blurRad="38100" dist="38100" dir="2700000" algn="tl">
                    <a:srgbClr val="FFFFFF"/>
                  </a:outerShdw>
                </a:effectLst>
                <a:latin typeface="Constantia" pitchFamily="18" charset="0"/>
              </a:rPr>
              <a:t>The End</a:t>
            </a:r>
          </a:p>
        </p:txBody>
      </p:sp>
      <p:sp>
        <p:nvSpPr>
          <p:cNvPr id="93190" name="Line 6"/>
          <p:cNvSpPr>
            <a:spLocks noChangeShapeType="1"/>
          </p:cNvSpPr>
          <p:nvPr/>
        </p:nvSpPr>
        <p:spPr bwMode="auto">
          <a:xfrm flipV="1">
            <a:off x="1189038" y="3363913"/>
            <a:ext cx="3100387" cy="0"/>
          </a:xfrm>
          <a:prstGeom prst="line">
            <a:avLst/>
          </a:prstGeom>
          <a:noFill/>
          <a:ln w="6350">
            <a:solidFill>
              <a:schemeClr val="tx1"/>
            </a:solidFill>
            <a:round/>
            <a:headEnd/>
            <a:tailEnd/>
          </a:ln>
          <a:effectLst/>
        </p:spPr>
        <p:txBody>
          <a:bodyPr/>
          <a:lstStyle/>
          <a:p>
            <a:endParaRPr lang="en-US"/>
          </a:p>
        </p:txBody>
      </p:sp>
      <p:sp>
        <p:nvSpPr>
          <p:cNvPr id="93191" name="Oval 7"/>
          <p:cNvSpPr>
            <a:spLocks noChangeArrowheads="1"/>
          </p:cNvSpPr>
          <p:nvPr/>
        </p:nvSpPr>
        <p:spPr bwMode="auto">
          <a:xfrm>
            <a:off x="4464050" y="3319463"/>
            <a:ext cx="76200" cy="76200"/>
          </a:xfrm>
          <a:prstGeom prst="ellipse">
            <a:avLst/>
          </a:prstGeom>
          <a:solidFill>
            <a:srgbClr val="FF0000"/>
          </a:solidFill>
          <a:ln w="9525">
            <a:noFill/>
            <a:round/>
            <a:headEnd/>
            <a:tailEnd/>
          </a:ln>
          <a:effectLst/>
        </p:spPr>
        <p:txBody>
          <a:bodyPr wrap="none" anchor="ctr"/>
          <a:lstStyle/>
          <a:p>
            <a:endParaRPr lang="en-US"/>
          </a:p>
        </p:txBody>
      </p:sp>
      <p:sp>
        <p:nvSpPr>
          <p:cNvPr id="93192" name="Line 8"/>
          <p:cNvSpPr>
            <a:spLocks noChangeShapeType="1"/>
          </p:cNvSpPr>
          <p:nvPr/>
        </p:nvSpPr>
        <p:spPr bwMode="auto">
          <a:xfrm flipV="1">
            <a:off x="4721225" y="3359150"/>
            <a:ext cx="3100388" cy="0"/>
          </a:xfrm>
          <a:prstGeom prst="line">
            <a:avLst/>
          </a:prstGeom>
          <a:noFill/>
          <a:ln w="6350">
            <a:solidFill>
              <a:schemeClr val="tx1"/>
            </a:solidFill>
            <a:round/>
            <a:headEnd/>
            <a:tailEnd/>
          </a:ln>
          <a:effectLst/>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a:xfrm>
            <a:off x="228600" y="304800"/>
            <a:ext cx="8763000" cy="1384300"/>
          </a:xfrm>
        </p:spPr>
        <p:txBody>
          <a:bodyPr>
            <a:normAutofit fontScale="90000"/>
          </a:bodyPr>
          <a:lstStyle/>
          <a:p>
            <a:pPr algn="ctr" fontAlgn="auto">
              <a:spcAft>
                <a:spcPts val="0"/>
              </a:spcAft>
              <a:defRPr/>
            </a:pPr>
            <a:r>
              <a:rPr sz="5400" b="1" smtClean="0">
                <a:solidFill>
                  <a:srgbClr val="002060"/>
                </a:solidFill>
                <a:latin typeface="Britannic Bold" pitchFamily="34" charset="0"/>
              </a:rPr>
              <a:t>Commercial Registry</a:t>
            </a:r>
            <a:r>
              <a:rPr sz="4600" b="1" smtClean="0">
                <a:latin typeface="Britannic Bold" pitchFamily="34" charset="0"/>
              </a:rPr>
              <a:t> –</a:t>
            </a:r>
            <a:r>
              <a:rPr sz="4600" smtClean="0">
                <a:latin typeface="Britannic Bold" pitchFamily="34" charset="0"/>
              </a:rPr>
              <a:t> </a:t>
            </a:r>
            <a:br>
              <a:rPr sz="4600" smtClean="0">
                <a:latin typeface="Britannic Bold" pitchFamily="34" charset="0"/>
              </a:rPr>
            </a:br>
            <a:r>
              <a:rPr sz="4000" smtClean="0">
                <a:solidFill>
                  <a:srgbClr val="002060"/>
                </a:solidFill>
                <a:latin typeface="Britannic Bold" pitchFamily="34" charset="0"/>
              </a:rPr>
              <a:t>Recent Developments</a:t>
            </a:r>
            <a:r>
              <a:rPr sz="4600" smtClean="0">
                <a:solidFill>
                  <a:srgbClr val="002060"/>
                </a:solidFill>
                <a:latin typeface="Britannic Bold" pitchFamily="34" charset="0"/>
              </a:rPr>
              <a:t> </a:t>
            </a:r>
            <a:endParaRPr smtClean="0">
              <a:solidFill>
                <a:srgbClr val="002060"/>
              </a:solidFill>
              <a:latin typeface="Britannic Bold" pitchFamily="34" charset="0"/>
            </a:endParaRPr>
          </a:p>
        </p:txBody>
      </p:sp>
      <p:sp>
        <p:nvSpPr>
          <p:cNvPr id="18435" name="Rectangle 3"/>
          <p:cNvSpPr>
            <a:spLocks noGrp="1"/>
          </p:cNvSpPr>
          <p:nvPr>
            <p:ph type="body" idx="1"/>
          </p:nvPr>
        </p:nvSpPr>
        <p:spPr>
          <a:xfrm>
            <a:off x="0" y="2133600"/>
            <a:ext cx="8991600" cy="4267200"/>
          </a:xfrm>
        </p:spPr>
        <p:txBody>
          <a:bodyPr>
            <a:normAutofit fontScale="92500" lnSpcReduction="10000"/>
          </a:bodyPr>
          <a:lstStyle/>
          <a:p>
            <a:pPr marL="274320" indent="-274320" fontAlgn="auto">
              <a:lnSpc>
                <a:spcPct val="80000"/>
              </a:lnSpc>
              <a:spcAft>
                <a:spcPts val="0"/>
              </a:spcAft>
              <a:buFont typeface="Wingdings 2"/>
              <a:buChar char=""/>
              <a:defRPr/>
            </a:pPr>
            <a:r>
              <a:rPr lang="en-US" sz="2800" dirty="0" smtClean="0">
                <a:solidFill>
                  <a:srgbClr val="002060"/>
                </a:solidFill>
              </a:rPr>
              <a:t>Annual Administration Fee for all Overseas Agents us$500 </a:t>
            </a:r>
          </a:p>
          <a:p>
            <a:pPr marL="274320" indent="-274320" fontAlgn="auto">
              <a:lnSpc>
                <a:spcPct val="80000"/>
              </a:lnSpc>
              <a:spcAft>
                <a:spcPts val="0"/>
              </a:spcAft>
              <a:buFont typeface="Wingdings 2"/>
              <a:buChar char=""/>
              <a:defRPr/>
            </a:pPr>
            <a:endParaRPr lang="en-US" sz="2800" dirty="0" smtClean="0">
              <a:solidFill>
                <a:srgbClr val="002060"/>
              </a:solidFill>
            </a:endParaRPr>
          </a:p>
          <a:p>
            <a:pPr marL="274320" indent="-274320" fontAlgn="auto">
              <a:lnSpc>
                <a:spcPct val="80000"/>
              </a:lnSpc>
              <a:spcAft>
                <a:spcPts val="0"/>
              </a:spcAft>
              <a:buFont typeface="Wingdings 2"/>
              <a:buChar char=""/>
              <a:defRPr/>
            </a:pPr>
            <a:r>
              <a:rPr lang="en-US" sz="2800" dirty="0" smtClean="0">
                <a:solidFill>
                  <a:srgbClr val="002060"/>
                </a:solidFill>
              </a:rPr>
              <a:t>ACORN bandwidth increased from 512k to 2 meg</a:t>
            </a:r>
          </a:p>
          <a:p>
            <a:pPr marL="274320" indent="-274320" fontAlgn="auto">
              <a:lnSpc>
                <a:spcPct val="80000"/>
              </a:lnSpc>
              <a:spcAft>
                <a:spcPts val="0"/>
              </a:spcAft>
              <a:buFont typeface="Wingdings 2" pitchFamily="18" charset="2"/>
              <a:buNone/>
              <a:defRPr/>
            </a:pPr>
            <a:endParaRPr lang="en-US" sz="2800" dirty="0" smtClean="0">
              <a:solidFill>
                <a:srgbClr val="002060"/>
              </a:solidFill>
            </a:endParaRPr>
          </a:p>
          <a:p>
            <a:pPr marL="274320" indent="-274320" fontAlgn="auto">
              <a:lnSpc>
                <a:spcPct val="80000"/>
              </a:lnSpc>
              <a:spcAft>
                <a:spcPts val="0"/>
              </a:spcAft>
              <a:buFont typeface="Wingdings 2"/>
              <a:buChar char=""/>
              <a:defRPr/>
            </a:pPr>
            <a:r>
              <a:rPr lang="en-US" sz="2800" dirty="0" smtClean="0">
                <a:solidFill>
                  <a:srgbClr val="002060"/>
                </a:solidFill>
              </a:rPr>
              <a:t>Bulk purchase Discount Policy (on hold)</a:t>
            </a:r>
          </a:p>
          <a:p>
            <a:pPr marL="274320" indent="-274320" fontAlgn="auto">
              <a:lnSpc>
                <a:spcPct val="80000"/>
              </a:lnSpc>
              <a:spcAft>
                <a:spcPts val="0"/>
              </a:spcAft>
              <a:buFont typeface="Wingdings 2"/>
              <a:buChar char=""/>
              <a:defRPr/>
            </a:pPr>
            <a:endParaRPr lang="en-US" sz="2800" dirty="0" smtClean="0">
              <a:solidFill>
                <a:srgbClr val="002060"/>
              </a:solidFill>
            </a:endParaRPr>
          </a:p>
          <a:p>
            <a:pPr marL="274320" indent="-274320" fontAlgn="auto">
              <a:lnSpc>
                <a:spcPct val="80000"/>
              </a:lnSpc>
              <a:spcAft>
                <a:spcPts val="0"/>
              </a:spcAft>
              <a:buFont typeface="Wingdings 2"/>
              <a:buChar char=""/>
              <a:defRPr/>
            </a:pPr>
            <a:r>
              <a:rPr lang="en-US" sz="2800" dirty="0" smtClean="0">
                <a:solidFill>
                  <a:srgbClr val="002060"/>
                </a:solidFill>
              </a:rPr>
              <a:t>Urgent need for Anguilla Finance</a:t>
            </a:r>
          </a:p>
          <a:p>
            <a:pPr marL="274320" indent="-274320" fontAlgn="auto">
              <a:lnSpc>
                <a:spcPct val="80000"/>
              </a:lnSpc>
              <a:spcAft>
                <a:spcPts val="0"/>
              </a:spcAft>
              <a:buFont typeface="Wingdings 2"/>
              <a:buChar char=""/>
              <a:defRPr/>
            </a:pPr>
            <a:endParaRPr lang="en-US" sz="2800" dirty="0" smtClean="0">
              <a:solidFill>
                <a:srgbClr val="002060"/>
              </a:solidFill>
            </a:endParaRPr>
          </a:p>
          <a:p>
            <a:pPr marL="274320" indent="-274320" fontAlgn="auto">
              <a:lnSpc>
                <a:spcPct val="80000"/>
              </a:lnSpc>
              <a:spcAft>
                <a:spcPts val="0"/>
              </a:spcAft>
              <a:buFont typeface="Wingdings 2"/>
              <a:buChar char=""/>
              <a:defRPr/>
            </a:pPr>
            <a:r>
              <a:rPr lang="en-US" sz="2800" dirty="0" smtClean="0">
                <a:solidFill>
                  <a:srgbClr val="002060"/>
                </a:solidFill>
              </a:rPr>
              <a:t>Foundations ACT (8 registrations)</a:t>
            </a:r>
          </a:p>
          <a:p>
            <a:pPr marL="274320" indent="-274320" fontAlgn="auto">
              <a:lnSpc>
                <a:spcPct val="80000"/>
              </a:lnSpc>
              <a:spcAft>
                <a:spcPts val="0"/>
              </a:spcAft>
              <a:buFont typeface="Wingdings 2" pitchFamily="18" charset="2"/>
              <a:buNone/>
              <a:defRPr/>
            </a:pPr>
            <a:endParaRPr lang="en-US" sz="2800" dirty="0" smtClean="0">
              <a:solidFill>
                <a:srgbClr val="002060"/>
              </a:solidFill>
            </a:endParaRPr>
          </a:p>
          <a:p>
            <a:pPr marL="274320" indent="-274320" fontAlgn="auto">
              <a:lnSpc>
                <a:spcPct val="80000"/>
              </a:lnSpc>
              <a:spcAft>
                <a:spcPts val="0"/>
              </a:spcAft>
              <a:buFont typeface="Wingdings 2"/>
              <a:buChar char=""/>
              <a:defRPr/>
            </a:pPr>
            <a:r>
              <a:rPr lang="en-US" sz="2800" dirty="0" smtClean="0">
                <a:solidFill>
                  <a:srgbClr val="002060"/>
                </a:solidFill>
              </a:rPr>
              <a:t> Upgrading to  ACORN 2.0</a:t>
            </a:r>
          </a:p>
          <a:p>
            <a:pPr marL="274320" indent="-274320" fontAlgn="auto">
              <a:lnSpc>
                <a:spcPct val="80000"/>
              </a:lnSpc>
              <a:spcAft>
                <a:spcPts val="0"/>
              </a:spcAft>
              <a:buFont typeface="Wingdings 2"/>
              <a:buChar char=""/>
              <a:defRPr/>
            </a:pPr>
            <a:endParaRPr lang="en-US" sz="2800" dirty="0" smtClean="0">
              <a:solidFill>
                <a:srgbClr val="00206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fontAlgn="auto">
              <a:spcAft>
                <a:spcPts val="0"/>
              </a:spcAft>
              <a:defRPr/>
            </a:pPr>
            <a:r>
              <a:rPr smtClean="0">
                <a:solidFill>
                  <a:srgbClr val="002060"/>
                </a:solidFill>
              </a:rPr>
              <a:t>O</a:t>
            </a:r>
            <a:r>
              <a:rPr smtClean="0">
                <a:solidFill>
                  <a:srgbClr val="002060"/>
                </a:solidFill>
              </a:rPr>
              <a:t>verseas Agent Administration fee</a:t>
            </a:r>
            <a:endParaRPr>
              <a:solidFill>
                <a:srgbClr val="002060"/>
              </a:solidFill>
            </a:endParaRPr>
          </a:p>
        </p:txBody>
      </p:sp>
      <p:sp>
        <p:nvSpPr>
          <p:cNvPr id="22530" name="TextBox 4"/>
          <p:cNvSpPr txBox="1">
            <a:spLocks noChangeArrowheads="1"/>
          </p:cNvSpPr>
          <p:nvPr/>
        </p:nvSpPr>
        <p:spPr bwMode="auto">
          <a:xfrm>
            <a:off x="685800" y="2057400"/>
            <a:ext cx="7772400" cy="2308225"/>
          </a:xfrm>
          <a:prstGeom prst="rect">
            <a:avLst/>
          </a:prstGeom>
          <a:noFill/>
          <a:ln w="9525">
            <a:noFill/>
            <a:miter lim="800000"/>
            <a:headEnd/>
            <a:tailEnd/>
          </a:ln>
        </p:spPr>
        <p:txBody>
          <a:bodyPr>
            <a:spAutoFit/>
          </a:bodyPr>
          <a:lstStyle/>
          <a:p>
            <a:pPr>
              <a:buFont typeface="Wingdings" pitchFamily="2" charset="2"/>
              <a:buChar char="v"/>
            </a:pPr>
            <a:r>
              <a:rPr lang="en-US">
                <a:solidFill>
                  <a:srgbClr val="002060"/>
                </a:solidFill>
                <a:latin typeface="Constantia" pitchFamily="18" charset="0"/>
              </a:rPr>
              <a:t>Lots of administration necessary to set up and maintain overseas agents</a:t>
            </a:r>
          </a:p>
          <a:p>
            <a:pPr>
              <a:buFont typeface="Wingdings" pitchFamily="2" charset="2"/>
              <a:buChar char="v"/>
            </a:pPr>
            <a:endParaRPr lang="en-US">
              <a:solidFill>
                <a:srgbClr val="002060"/>
              </a:solidFill>
              <a:latin typeface="Constantia" pitchFamily="18" charset="0"/>
            </a:endParaRPr>
          </a:p>
          <a:p>
            <a:pPr>
              <a:buFont typeface="Wingdings" pitchFamily="2" charset="2"/>
              <a:buChar char="v"/>
            </a:pPr>
            <a:r>
              <a:rPr lang="en-US">
                <a:solidFill>
                  <a:srgbClr val="002060"/>
                </a:solidFill>
                <a:latin typeface="Constantia" pitchFamily="18" charset="0"/>
              </a:rPr>
              <a:t>Costs involved:</a:t>
            </a:r>
          </a:p>
          <a:p>
            <a:endParaRPr lang="en-US">
              <a:solidFill>
                <a:srgbClr val="002060"/>
              </a:solidFill>
              <a:latin typeface="Constantia" pitchFamily="18" charset="0"/>
            </a:endParaRPr>
          </a:p>
          <a:p>
            <a:pPr lvl="2">
              <a:buFont typeface="Wingdings" pitchFamily="2" charset="2"/>
              <a:buChar char="§"/>
            </a:pPr>
            <a:r>
              <a:rPr lang="en-US">
                <a:solidFill>
                  <a:srgbClr val="002060"/>
                </a:solidFill>
                <a:latin typeface="Constantia" pitchFamily="18" charset="0"/>
              </a:rPr>
              <a:t>Digital certificates</a:t>
            </a:r>
          </a:p>
          <a:p>
            <a:pPr lvl="2">
              <a:buFont typeface="Wingdings" pitchFamily="2" charset="2"/>
              <a:buChar char="§"/>
            </a:pPr>
            <a:r>
              <a:rPr lang="en-US">
                <a:solidFill>
                  <a:srgbClr val="002060"/>
                </a:solidFill>
                <a:latin typeface="Constantia" pitchFamily="18" charset="0"/>
              </a:rPr>
              <a:t>Phone calls etc</a:t>
            </a:r>
          </a:p>
          <a:p>
            <a:pPr lvl="2">
              <a:buFont typeface="Wingdings" pitchFamily="2" charset="2"/>
              <a:buChar char="§"/>
            </a:pPr>
            <a:r>
              <a:rPr lang="en-US">
                <a:solidFill>
                  <a:srgbClr val="002060"/>
                </a:solidFill>
                <a:latin typeface="Constantia" pitchFamily="18" charset="0"/>
              </a:rPr>
              <a:t>Man hours</a:t>
            </a:r>
          </a:p>
          <a:p>
            <a:endParaRPr lang="en-US">
              <a:latin typeface="Constant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fontAlgn="auto">
              <a:spcAft>
                <a:spcPts val="0"/>
              </a:spcAft>
              <a:defRPr/>
            </a:pPr>
            <a:r>
              <a:rPr smtClean="0">
                <a:solidFill>
                  <a:srgbClr val="002060"/>
                </a:solidFill>
              </a:rPr>
              <a:t>ACORN BANDWIDTH</a:t>
            </a:r>
            <a:endParaRPr>
              <a:solidFill>
                <a:srgbClr val="002060"/>
              </a:solidFill>
            </a:endParaRPr>
          </a:p>
        </p:txBody>
      </p:sp>
      <p:sp>
        <p:nvSpPr>
          <p:cNvPr id="23554" name="TextBox 3"/>
          <p:cNvSpPr txBox="1">
            <a:spLocks noChangeArrowheads="1"/>
          </p:cNvSpPr>
          <p:nvPr/>
        </p:nvSpPr>
        <p:spPr bwMode="auto">
          <a:xfrm>
            <a:off x="1295400" y="2057400"/>
            <a:ext cx="7010400" cy="3108325"/>
          </a:xfrm>
          <a:prstGeom prst="rect">
            <a:avLst/>
          </a:prstGeom>
          <a:noFill/>
          <a:ln w="9525">
            <a:noFill/>
            <a:miter lim="800000"/>
            <a:headEnd/>
            <a:tailEnd/>
          </a:ln>
        </p:spPr>
        <p:txBody>
          <a:bodyPr>
            <a:spAutoFit/>
          </a:bodyPr>
          <a:lstStyle/>
          <a:p>
            <a:pPr>
              <a:buFont typeface="Wingdings" pitchFamily="2" charset="2"/>
              <a:buChar char="v"/>
            </a:pPr>
            <a:r>
              <a:rPr lang="en-US" sz="2800">
                <a:solidFill>
                  <a:srgbClr val="002060"/>
                </a:solidFill>
                <a:latin typeface="Constantia" pitchFamily="18" charset="0"/>
              </a:rPr>
              <a:t>Increased from 512k to 2 meg</a:t>
            </a:r>
          </a:p>
          <a:p>
            <a:pPr>
              <a:buFont typeface="Wingdings" pitchFamily="2" charset="2"/>
              <a:buChar char="v"/>
            </a:pPr>
            <a:endParaRPr lang="en-US" sz="2800">
              <a:solidFill>
                <a:srgbClr val="002060"/>
              </a:solidFill>
              <a:latin typeface="Constantia" pitchFamily="18" charset="0"/>
            </a:endParaRPr>
          </a:p>
          <a:p>
            <a:pPr>
              <a:buFont typeface="Wingdings" pitchFamily="2" charset="2"/>
              <a:buChar char="v"/>
            </a:pPr>
            <a:r>
              <a:rPr lang="en-US" sz="2800">
                <a:solidFill>
                  <a:srgbClr val="002060"/>
                </a:solidFill>
                <a:latin typeface="Constantia" pitchFamily="18" charset="0"/>
              </a:rPr>
              <a:t>ACORN users  will be happy to have this 	increased bandwidth when accessing 	the system especially during peak 	hours</a:t>
            </a:r>
          </a:p>
          <a:p>
            <a:pPr>
              <a:buFont typeface="Wingdings" pitchFamily="2" charset="2"/>
              <a:buChar char="v"/>
            </a:pPr>
            <a:r>
              <a:rPr lang="en-US" sz="2800">
                <a:solidFill>
                  <a:srgbClr val="002060"/>
                </a:solidFill>
                <a:latin typeface="Constantia" pitchFamily="18" charset="0"/>
              </a:rPr>
              <a:t>Necessary for the launch of ACORN 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2"/>
          <p:cNvSpPr>
            <a:spLocks noGrp="1"/>
          </p:cNvSpPr>
          <p:nvPr>
            <p:ph type="title"/>
          </p:nvPr>
        </p:nvSpPr>
        <p:spPr>
          <a:xfrm>
            <a:off x="457200" y="762000"/>
            <a:ext cx="8229600" cy="762000"/>
          </a:xfrm>
        </p:spPr>
        <p:txBody>
          <a:bodyPr>
            <a:normAutofit fontScale="90000"/>
          </a:bodyPr>
          <a:lstStyle/>
          <a:p>
            <a:pPr algn="ctr" fontAlgn="auto">
              <a:spcAft>
                <a:spcPts val="0"/>
              </a:spcAft>
              <a:defRPr/>
            </a:pPr>
            <a:r>
              <a:rPr sz="4800" b="1" smtClean="0">
                <a:solidFill>
                  <a:srgbClr val="002060"/>
                </a:solidFill>
              </a:rPr>
              <a:t>Commercial Registry</a:t>
            </a:r>
            <a:br>
              <a:rPr sz="4800" b="1" smtClean="0">
                <a:solidFill>
                  <a:srgbClr val="002060"/>
                </a:solidFill>
              </a:rPr>
            </a:br>
            <a:r>
              <a:rPr sz="3600" b="1" smtClean="0">
                <a:solidFill>
                  <a:srgbClr val="002060"/>
                </a:solidFill>
              </a:rPr>
              <a:t>BULK PURCHASE</a:t>
            </a:r>
            <a:r>
              <a:rPr sz="4800" b="1" smtClean="0">
                <a:solidFill>
                  <a:srgbClr val="002060"/>
                </a:solidFill>
              </a:rPr>
              <a:t> </a:t>
            </a:r>
          </a:p>
        </p:txBody>
      </p:sp>
      <p:graphicFrame>
        <p:nvGraphicFramePr>
          <p:cNvPr id="79918" name="Group 46"/>
          <p:cNvGraphicFramePr>
            <a:graphicFrameLocks noGrp="1"/>
          </p:cNvGraphicFramePr>
          <p:nvPr>
            <p:ph idx="1"/>
          </p:nvPr>
        </p:nvGraphicFramePr>
        <p:xfrm>
          <a:off x="457200" y="1935163"/>
          <a:ext cx="8229600" cy="4375150"/>
        </p:xfrm>
        <a:graphic>
          <a:graphicData uri="http://schemas.openxmlformats.org/drawingml/2006/table">
            <a:tbl>
              <a:tblPr/>
              <a:tblGrid>
                <a:gridCol w="2057400"/>
                <a:gridCol w="2057400"/>
                <a:gridCol w="2057400"/>
                <a:gridCol w="2057400"/>
              </a:tblGrid>
              <a:tr h="731838">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1" i="0" u="none" strike="noStrike" cap="none" normalizeH="0" baseline="0" dirty="0" smtClean="0">
                          <a:ln>
                            <a:noFill/>
                          </a:ln>
                          <a:solidFill>
                            <a:srgbClr val="002060"/>
                          </a:solidFill>
                          <a:effectLst/>
                          <a:latin typeface="Constantia" pitchFamily="18" charset="0"/>
                        </a:rPr>
                        <a:t>PLANS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AMOUNT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UNIT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INCORP PERIOD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1 MONTH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250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$175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3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$125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6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250">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9 MONTHS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smtClean="0">
                          <a:ln>
                            <a:noFill/>
                          </a:ln>
                          <a:solidFill>
                            <a:srgbClr val="002060"/>
                          </a:solidFill>
                          <a:effectLst/>
                          <a:latin typeface="Constantia" pitchFamily="18"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BD0D9"/>
                        </a:buClr>
                        <a:buSzPct val="95000"/>
                        <a:buFont typeface="Wingdings 2" pitchFamily="18" charset="2"/>
                        <a:buNone/>
                        <a:tabLst/>
                      </a:pPr>
                      <a:r>
                        <a:rPr kumimoji="0" lang="en-US" sz="2200" b="0" i="0" u="none" strike="noStrike" cap="none" normalizeH="0" baseline="0" dirty="0" smtClean="0">
                          <a:ln>
                            <a:noFill/>
                          </a:ln>
                          <a:solidFill>
                            <a:srgbClr val="002060"/>
                          </a:solidFill>
                          <a:effectLst/>
                          <a:latin typeface="Constantia" pitchFamily="18" charset="0"/>
                        </a:rPr>
                        <a:t>1 YEAR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a:xfrm>
            <a:off x="457200" y="1371600"/>
            <a:ext cx="8229600" cy="4724400"/>
          </a:xfrm>
        </p:spPr>
        <p:txBody>
          <a:bodyPr/>
          <a:lstStyle/>
          <a:p>
            <a:pPr>
              <a:buClr>
                <a:schemeClr val="tx1"/>
              </a:buClr>
              <a:buFont typeface="Wingdings" pitchFamily="2" charset="2"/>
              <a:buChar char="v"/>
            </a:pPr>
            <a:r>
              <a:rPr lang="en-US" smtClean="0">
                <a:solidFill>
                  <a:srgbClr val="002060"/>
                </a:solidFill>
              </a:rPr>
              <a:t>10 years over due</a:t>
            </a:r>
          </a:p>
          <a:p>
            <a:pPr>
              <a:buClr>
                <a:schemeClr val="tx1"/>
              </a:buClr>
              <a:buFont typeface="Wingdings" pitchFamily="2" charset="2"/>
              <a:buChar char="v"/>
            </a:pPr>
            <a:r>
              <a:rPr lang="en-US" smtClean="0">
                <a:solidFill>
                  <a:srgbClr val="002060"/>
                </a:solidFill>
              </a:rPr>
              <a:t>Critical issues are financing and staffing </a:t>
            </a:r>
          </a:p>
          <a:p>
            <a:pPr>
              <a:buClr>
                <a:schemeClr val="tx1"/>
              </a:buClr>
              <a:buFont typeface="Wingdings" pitchFamily="2" charset="2"/>
              <a:buChar char="v"/>
            </a:pPr>
            <a:r>
              <a:rPr lang="en-US" smtClean="0">
                <a:solidFill>
                  <a:srgbClr val="002060"/>
                </a:solidFill>
              </a:rPr>
              <a:t>Annual industry maintenance fee ($500) attached to 400 licensees paid through the FSC </a:t>
            </a:r>
          </a:p>
          <a:p>
            <a:pPr>
              <a:buClr>
                <a:schemeClr val="tx1"/>
              </a:buClr>
              <a:buFont typeface="Wingdings" pitchFamily="2" charset="2"/>
              <a:buChar char="v"/>
            </a:pPr>
            <a:r>
              <a:rPr lang="en-US" smtClean="0">
                <a:solidFill>
                  <a:srgbClr val="002060"/>
                </a:solidFill>
              </a:rPr>
              <a:t>Government to provide 1/3 of overall budget of  ($300,000.00)</a:t>
            </a:r>
          </a:p>
          <a:p>
            <a:pPr>
              <a:buClr>
                <a:schemeClr val="tx1"/>
              </a:buClr>
              <a:buFont typeface="Wingdings" pitchFamily="2" charset="2"/>
              <a:buChar char="v"/>
            </a:pPr>
            <a:r>
              <a:rPr lang="en-US" smtClean="0">
                <a:solidFill>
                  <a:srgbClr val="002060"/>
                </a:solidFill>
              </a:rPr>
              <a:t>Administered by highly qualified marketing professional and assistant housed within theTourism Department for greater synergy.</a:t>
            </a:r>
          </a:p>
          <a:p>
            <a:pPr>
              <a:buFont typeface="Wingdings 2" pitchFamily="18" charset="2"/>
              <a:buNone/>
            </a:pPr>
            <a:endParaRPr lang="en-US" smtClean="0"/>
          </a:p>
        </p:txBody>
      </p:sp>
      <p:sp>
        <p:nvSpPr>
          <p:cNvPr id="3" name="Title 2"/>
          <p:cNvSpPr>
            <a:spLocks noGrp="1"/>
          </p:cNvSpPr>
          <p:nvPr>
            <p:ph type="title"/>
          </p:nvPr>
        </p:nvSpPr>
        <p:spPr/>
        <p:txBody>
          <a:bodyPr/>
          <a:lstStyle/>
          <a:p>
            <a:pPr algn="ctr" fontAlgn="auto">
              <a:spcAft>
                <a:spcPts val="0"/>
              </a:spcAft>
              <a:defRPr/>
            </a:pPr>
            <a:r>
              <a:rPr smtClean="0">
                <a:solidFill>
                  <a:srgbClr val="002060"/>
                </a:solidFill>
              </a:rPr>
              <a:t>Anguilla Finance</a:t>
            </a:r>
            <a:endParaRPr>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a:xfrm>
            <a:off x="457200" y="304800"/>
            <a:ext cx="8229600" cy="1143000"/>
          </a:xfrm>
        </p:spPr>
        <p:txBody>
          <a:bodyPr/>
          <a:lstStyle/>
          <a:p>
            <a:pPr algn="ctr" fontAlgn="auto">
              <a:spcAft>
                <a:spcPts val="0"/>
              </a:spcAft>
              <a:defRPr/>
            </a:pPr>
            <a:r>
              <a:rPr sz="5400" b="1" smtClean="0">
                <a:solidFill>
                  <a:srgbClr val="002060"/>
                </a:solidFill>
              </a:rPr>
              <a:t>Marketing</a:t>
            </a:r>
            <a:r>
              <a:rPr smtClean="0"/>
              <a:t> </a:t>
            </a:r>
          </a:p>
        </p:txBody>
      </p:sp>
      <p:sp>
        <p:nvSpPr>
          <p:cNvPr id="20483" name="Rectangle 3"/>
          <p:cNvSpPr>
            <a:spLocks noGrp="1"/>
          </p:cNvSpPr>
          <p:nvPr>
            <p:ph type="body" idx="1"/>
          </p:nvPr>
        </p:nvSpPr>
        <p:spPr>
          <a:xfrm>
            <a:off x="381000" y="1676400"/>
            <a:ext cx="8229600" cy="4389438"/>
          </a:xfrm>
        </p:spPr>
        <p:txBody>
          <a:bodyPr>
            <a:normAutofit lnSpcReduction="10000"/>
          </a:bodyPr>
          <a:lstStyle/>
          <a:p>
            <a:pPr marL="274320" indent="-274320" fontAlgn="auto">
              <a:spcAft>
                <a:spcPts val="0"/>
              </a:spcAft>
              <a:buFont typeface="Wingdings 2"/>
              <a:buChar char=""/>
              <a:defRPr/>
            </a:pPr>
            <a:r>
              <a:rPr lang="en-US" sz="2400" dirty="0" smtClean="0">
                <a:solidFill>
                  <a:srgbClr val="002060"/>
                </a:solidFill>
              </a:rPr>
              <a:t>Marketing &amp; networking budget  2010  $100,000.00</a:t>
            </a:r>
          </a:p>
          <a:p>
            <a:pPr marL="274320" indent="-274320" fontAlgn="auto">
              <a:spcAft>
                <a:spcPts val="0"/>
              </a:spcAft>
              <a:buFont typeface="Wingdings 2" pitchFamily="18" charset="2"/>
              <a:buNone/>
              <a:defRPr/>
            </a:pPr>
            <a:endParaRPr lang="en-US" sz="2400" dirty="0" smtClean="0">
              <a:solidFill>
                <a:srgbClr val="002060"/>
              </a:solidFill>
            </a:endParaRPr>
          </a:p>
          <a:p>
            <a:pPr marL="274320" indent="-274320" fontAlgn="auto">
              <a:spcAft>
                <a:spcPts val="0"/>
              </a:spcAft>
              <a:buFont typeface="Wingdings 2"/>
              <a:buChar char=""/>
              <a:defRPr/>
            </a:pPr>
            <a:r>
              <a:rPr lang="en-US" sz="2400" dirty="0" smtClean="0">
                <a:solidFill>
                  <a:srgbClr val="002060"/>
                </a:solidFill>
              </a:rPr>
              <a:t>Continued utilization of OT Group Status.</a:t>
            </a:r>
          </a:p>
          <a:p>
            <a:pPr marL="274320" indent="-274320" fontAlgn="auto">
              <a:spcAft>
                <a:spcPts val="0"/>
              </a:spcAft>
              <a:buFont typeface="Wingdings 2"/>
              <a:buChar char=""/>
              <a:defRPr/>
            </a:pPr>
            <a:endParaRPr lang="en-US" sz="2400" dirty="0" smtClean="0">
              <a:solidFill>
                <a:srgbClr val="002060"/>
              </a:solidFill>
            </a:endParaRPr>
          </a:p>
          <a:p>
            <a:pPr marL="274320" indent="-274320" fontAlgn="auto">
              <a:spcAft>
                <a:spcPts val="0"/>
              </a:spcAft>
              <a:buFont typeface="Wingdings 2"/>
              <a:buChar char=""/>
              <a:defRPr/>
            </a:pPr>
            <a:r>
              <a:rPr lang="en-US" sz="2400" dirty="0" smtClean="0">
                <a:solidFill>
                  <a:srgbClr val="002060"/>
                </a:solidFill>
              </a:rPr>
              <a:t>Increased marketing in foundations oriented publications</a:t>
            </a:r>
          </a:p>
          <a:p>
            <a:pPr marL="274320" indent="-274320" fontAlgn="auto">
              <a:spcAft>
                <a:spcPts val="0"/>
              </a:spcAft>
              <a:buFont typeface="Wingdings 2"/>
              <a:buChar char=""/>
              <a:defRPr/>
            </a:pPr>
            <a:endParaRPr lang="en-US" sz="2400" dirty="0" smtClean="0">
              <a:solidFill>
                <a:srgbClr val="002060"/>
              </a:solidFill>
            </a:endParaRPr>
          </a:p>
          <a:p>
            <a:pPr marL="274320" indent="-274320" fontAlgn="auto">
              <a:spcAft>
                <a:spcPts val="0"/>
              </a:spcAft>
              <a:buFont typeface="Wingdings 2"/>
              <a:buChar char=""/>
              <a:defRPr/>
            </a:pPr>
            <a:r>
              <a:rPr lang="en-US" sz="2400" dirty="0" smtClean="0">
                <a:solidFill>
                  <a:srgbClr val="002060"/>
                </a:solidFill>
              </a:rPr>
              <a:t>Road shows  to Asia Europe and Central America.</a:t>
            </a:r>
          </a:p>
          <a:p>
            <a:pPr marL="274320" indent="-274320" fontAlgn="auto">
              <a:spcAft>
                <a:spcPts val="0"/>
              </a:spcAft>
              <a:buFont typeface="Wingdings 2"/>
              <a:buChar char=""/>
              <a:defRPr/>
            </a:pPr>
            <a:endParaRPr lang="en-US" sz="2400" dirty="0" smtClean="0">
              <a:solidFill>
                <a:srgbClr val="002060"/>
              </a:solidFill>
            </a:endParaRPr>
          </a:p>
          <a:p>
            <a:pPr marL="274320" indent="-274320" fontAlgn="auto">
              <a:spcAft>
                <a:spcPts val="0"/>
              </a:spcAft>
              <a:buFont typeface="Wingdings 2"/>
              <a:buChar char=""/>
              <a:defRPr/>
            </a:pPr>
            <a:r>
              <a:rPr lang="en-US" sz="2400" dirty="0" smtClean="0">
                <a:solidFill>
                  <a:srgbClr val="002060"/>
                </a:solidFill>
              </a:rPr>
              <a:t>Conferences: STEP, ITPA, AOA, CCLW, INTA, </a:t>
            </a:r>
            <a:r>
              <a:rPr lang="en-US" sz="2400" dirty="0" err="1" smtClean="0">
                <a:solidFill>
                  <a:srgbClr val="002060"/>
                </a:solidFill>
              </a:rPr>
              <a:t>Heckerling</a:t>
            </a:r>
            <a:r>
              <a:rPr lang="en-US" sz="2400" dirty="0" smtClean="0">
                <a:solidFill>
                  <a:srgbClr val="002060"/>
                </a:solidFill>
              </a:rPr>
              <a:t>, CICA, WCF, CCAA WOC </a:t>
            </a:r>
          </a:p>
          <a:p>
            <a:pPr marL="274320" indent="-274320" fontAlgn="auto">
              <a:spcAft>
                <a:spcPts val="0"/>
              </a:spcAft>
              <a:buFont typeface="Wingdings 2"/>
              <a:buChar char=""/>
              <a:defRPr/>
            </a:pPr>
            <a:endParaRPr lang="en-US" sz="2400" dirty="0" smtClean="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1301</TotalTime>
  <Words>1291</Words>
  <Application>Microsoft Office PowerPoint</Application>
  <PresentationFormat>On-screen Show (4:3)</PresentationFormat>
  <Paragraphs>361</Paragraphs>
  <Slides>36</Slides>
  <Notes>15</Notes>
  <HiddenSlides>0</HiddenSlides>
  <MMClips>0</MMClips>
  <ScaleCrop>false</ScaleCrop>
  <HeadingPairs>
    <vt:vector size="8" baseType="variant">
      <vt:variant>
        <vt:lpstr>Fonts Used</vt:lpstr>
      </vt:variant>
      <vt:variant>
        <vt:i4>9</vt:i4>
      </vt:variant>
      <vt:variant>
        <vt:lpstr>Design Template</vt:lpstr>
      </vt:variant>
      <vt:variant>
        <vt:i4>7</vt:i4>
      </vt:variant>
      <vt:variant>
        <vt:lpstr>Embedded OLE Servers</vt:lpstr>
      </vt:variant>
      <vt:variant>
        <vt:i4>1</vt:i4>
      </vt:variant>
      <vt:variant>
        <vt:lpstr>Slide Titles</vt:lpstr>
      </vt:variant>
      <vt:variant>
        <vt:i4>36</vt:i4>
      </vt:variant>
    </vt:vector>
  </HeadingPairs>
  <TitlesOfParts>
    <vt:vector size="53" baseType="lpstr">
      <vt:lpstr>Constantia</vt:lpstr>
      <vt:lpstr>Arial</vt:lpstr>
      <vt:lpstr>Wingdings 2</vt:lpstr>
      <vt:lpstr>Calibri</vt:lpstr>
      <vt:lpstr>Wide Latin</vt:lpstr>
      <vt:lpstr>Engravers MT</vt:lpstr>
      <vt:lpstr>Old English Text MT</vt:lpstr>
      <vt:lpstr>Wingdings</vt:lpstr>
      <vt:lpstr>Times New Roman</vt:lpstr>
      <vt:lpstr>Paper</vt:lpstr>
      <vt:lpstr>Paper</vt:lpstr>
      <vt:lpstr>Paper</vt:lpstr>
      <vt:lpstr>Paper</vt:lpstr>
      <vt:lpstr>Paper</vt:lpstr>
      <vt:lpstr>Paper</vt:lpstr>
      <vt:lpstr>Paper</vt:lpstr>
      <vt:lpstr>Microsoft Excel Chart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Discussion Agenda</vt:lpstr>
      <vt:lpstr>About DCI</vt:lpstr>
      <vt:lpstr>DCI’s Interest in ACORN</vt:lpstr>
      <vt:lpstr>ACORN 2.0 Upgrade Considerations</vt:lpstr>
      <vt:lpstr>Clearing The Backlog of RIR’s</vt:lpstr>
      <vt:lpstr>ACORN Software Components</vt:lpstr>
      <vt:lpstr>ACORN Component Upgrade</vt:lpstr>
      <vt:lpstr>Expanding ACORN Horizontally</vt:lpstr>
      <vt:lpstr>Expanding ACORN Horizontally</vt:lpstr>
      <vt:lpstr>Expanding ACORN Vertically</vt:lpstr>
      <vt:lpstr>Performance</vt:lpstr>
      <vt:lpstr>Training</vt:lpstr>
      <vt:lpstr>ACORN Upgrade Schedule</vt:lpstr>
      <vt:lpstr>Slide 36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Lanston_C</dc:creator>
  <cp:lastModifiedBy>Michael Freckleton</cp:lastModifiedBy>
  <cp:revision>8</cp:revision>
  <dcterms:created xsi:type="dcterms:W3CDTF">2009-11-09T17:23:06Z</dcterms:created>
  <dcterms:modified xsi:type="dcterms:W3CDTF">2009-11-20T11:56:15Z</dcterms:modified>
</cp:coreProperties>
</file>